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9"/>
  </p:notesMasterIdLst>
  <p:sldIdLst>
    <p:sldId id="256" r:id="rId2"/>
    <p:sldId id="322" r:id="rId3"/>
    <p:sldId id="333" r:id="rId4"/>
    <p:sldId id="257" r:id="rId5"/>
    <p:sldId id="328" r:id="rId6"/>
    <p:sldId id="259" r:id="rId7"/>
    <p:sldId id="272" r:id="rId8"/>
    <p:sldId id="358" r:id="rId9"/>
    <p:sldId id="286" r:id="rId10"/>
    <p:sldId id="285" r:id="rId11"/>
    <p:sldId id="289" r:id="rId12"/>
    <p:sldId id="334" r:id="rId13"/>
    <p:sldId id="273" r:id="rId14"/>
    <p:sldId id="338" r:id="rId15"/>
    <p:sldId id="339" r:id="rId16"/>
    <p:sldId id="340" r:id="rId17"/>
    <p:sldId id="337" r:id="rId18"/>
    <p:sldId id="279" r:id="rId19"/>
    <p:sldId id="269" r:id="rId20"/>
    <p:sldId id="346" r:id="rId21"/>
    <p:sldId id="274" r:id="rId22"/>
    <p:sldId id="275" r:id="rId23"/>
    <p:sldId id="277" r:id="rId24"/>
    <p:sldId id="342" r:id="rId25"/>
    <p:sldId id="270" r:id="rId26"/>
    <p:sldId id="307" r:id="rId27"/>
    <p:sldId id="306" r:id="rId28"/>
    <p:sldId id="281" r:id="rId29"/>
    <p:sldId id="278" r:id="rId30"/>
    <p:sldId id="267" r:id="rId31"/>
    <p:sldId id="280" r:id="rId32"/>
    <p:sldId id="344" r:id="rId33"/>
    <p:sldId id="345" r:id="rId34"/>
    <p:sldId id="288" r:id="rId35"/>
    <p:sldId id="347" r:id="rId36"/>
    <p:sldId id="305" r:id="rId37"/>
    <p:sldId id="283" r:id="rId38"/>
    <p:sldId id="348" r:id="rId39"/>
    <p:sldId id="282" r:id="rId40"/>
    <p:sldId id="349" r:id="rId41"/>
    <p:sldId id="258" r:id="rId42"/>
    <p:sldId id="290" r:id="rId43"/>
    <p:sldId id="271" r:id="rId44"/>
    <p:sldId id="357" r:id="rId45"/>
    <p:sldId id="324" r:id="rId46"/>
    <p:sldId id="262" r:id="rId47"/>
    <p:sldId id="296" r:id="rId48"/>
    <p:sldId id="297" r:id="rId49"/>
    <p:sldId id="298" r:id="rId50"/>
    <p:sldId id="299" r:id="rId51"/>
    <p:sldId id="300" r:id="rId52"/>
    <p:sldId id="341" r:id="rId53"/>
    <p:sldId id="261" r:id="rId54"/>
    <p:sldId id="260" r:id="rId55"/>
    <p:sldId id="331" r:id="rId56"/>
    <p:sldId id="287" r:id="rId57"/>
    <p:sldId id="313" r:id="rId58"/>
    <p:sldId id="350" r:id="rId59"/>
    <p:sldId id="330" r:id="rId60"/>
    <p:sldId id="332" r:id="rId61"/>
    <p:sldId id="295" r:id="rId62"/>
    <p:sldId id="294" r:id="rId63"/>
    <p:sldId id="293" r:id="rId64"/>
    <p:sldId id="292" r:id="rId65"/>
    <p:sldId id="351" r:id="rId66"/>
    <p:sldId id="291" r:id="rId67"/>
    <p:sldId id="327" r:id="rId68"/>
    <p:sldId id="318" r:id="rId69"/>
    <p:sldId id="319" r:id="rId70"/>
    <p:sldId id="320" r:id="rId71"/>
    <p:sldId id="321" r:id="rId72"/>
    <p:sldId id="325" r:id="rId73"/>
    <p:sldId id="303" r:id="rId74"/>
    <p:sldId id="301" r:id="rId75"/>
    <p:sldId id="302" r:id="rId76"/>
    <p:sldId id="304" r:id="rId77"/>
    <p:sldId id="35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597"/>
    <a:srgbClr val="4D9B5C"/>
    <a:srgbClr val="4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96" autoAdjust="0"/>
    <p:restoredTop sz="94660"/>
  </p:normalViewPr>
  <p:slideViewPr>
    <p:cSldViewPr>
      <p:cViewPr varScale="1">
        <p:scale>
          <a:sx n="123" d="100"/>
          <a:sy n="123" d="100"/>
        </p:scale>
        <p:origin x="450" y="114"/>
      </p:cViewPr>
      <p:guideLst>
        <p:guide orient="horz" pos="2160"/>
        <p:guide pos="2880"/>
      </p:guideLst>
    </p:cSldViewPr>
  </p:slideViewPr>
  <p:notesTextViewPr>
    <p:cViewPr>
      <p:scale>
        <a:sx n="1" d="1"/>
        <a:sy n="1" d="1"/>
      </p:scale>
      <p:origin x="0" y="0"/>
    </p:cViewPr>
  </p:notesTextViewPr>
  <p:sorterViewPr>
    <p:cViewPr>
      <p:scale>
        <a:sx n="120" d="100"/>
        <a:sy n="120" d="100"/>
      </p:scale>
      <p:origin x="0" y="-3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E14D1-C911-47E9-849C-54C3059470A7}"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6E6EE-28EC-45B7-BAFB-0EA7C97FA804}" type="slidenum">
              <a:rPr lang="en-US" smtClean="0"/>
              <a:t>‹#›</a:t>
            </a:fld>
            <a:endParaRPr lang="en-US"/>
          </a:p>
        </p:txBody>
      </p:sp>
    </p:spTree>
    <p:extLst>
      <p:ext uri="{BB962C8B-B14F-4D97-AF65-F5344CB8AC3E}">
        <p14:creationId xmlns:p14="http://schemas.microsoft.com/office/powerpoint/2010/main" val="424464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9</a:t>
            </a:fld>
            <a:endParaRPr lang="en-US"/>
          </a:p>
        </p:txBody>
      </p:sp>
    </p:spTree>
    <p:extLst>
      <p:ext uri="{BB962C8B-B14F-4D97-AF65-F5344CB8AC3E}">
        <p14:creationId xmlns:p14="http://schemas.microsoft.com/office/powerpoint/2010/main" val="35307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Region II-III, operators can submit a DPO that covers more than one year of operation, but must get a renewal for portions of the operation that are not completed by the end of the 12-month period.</a:t>
            </a:r>
          </a:p>
        </p:txBody>
      </p:sp>
      <p:sp>
        <p:nvSpPr>
          <p:cNvPr id="4" name="Slide Number Placeholder 3"/>
          <p:cNvSpPr>
            <a:spLocks noGrp="1"/>
          </p:cNvSpPr>
          <p:nvPr>
            <p:ph type="sldNum" sz="quarter" idx="10"/>
          </p:nvPr>
        </p:nvSpPr>
        <p:spPr/>
        <p:txBody>
          <a:bodyPr/>
          <a:lstStyle/>
          <a:p>
            <a:fld id="{3496E6EE-28EC-45B7-BAFB-0EA7C97FA804}" type="slidenum">
              <a:rPr lang="en-US" smtClean="0"/>
              <a:t>10</a:t>
            </a:fld>
            <a:endParaRPr lang="en-US"/>
          </a:p>
        </p:txBody>
      </p:sp>
    </p:spTree>
    <p:extLst>
      <p:ext uri="{BB962C8B-B14F-4D97-AF65-F5344CB8AC3E}">
        <p14:creationId xmlns:p14="http://schemas.microsoft.com/office/powerpoint/2010/main" val="37615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13</a:t>
            </a:fld>
            <a:endParaRPr lang="en-US"/>
          </a:p>
        </p:txBody>
      </p:sp>
    </p:spTree>
    <p:extLst>
      <p:ext uri="{BB962C8B-B14F-4D97-AF65-F5344CB8AC3E}">
        <p14:creationId xmlns:p14="http://schemas.microsoft.com/office/powerpoint/2010/main" val="262112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HAVE</a:t>
            </a:r>
            <a:r>
              <a:rPr lang="en-US" b="1" baseline="0" dirty="0">
                <a:solidFill>
                  <a:srgbClr val="FF0000"/>
                </a:solidFill>
              </a:rPr>
              <a:t> HANDOUTS OF ALL FORMS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496E6EE-28EC-45B7-BAFB-0EA7C97FA804}" type="slidenum">
              <a:rPr lang="en-US" smtClean="0"/>
              <a:t>14</a:t>
            </a:fld>
            <a:endParaRPr lang="en-US"/>
          </a:p>
        </p:txBody>
      </p:sp>
    </p:spTree>
    <p:extLst>
      <p:ext uri="{BB962C8B-B14F-4D97-AF65-F5344CB8AC3E}">
        <p14:creationId xmlns:p14="http://schemas.microsoft.com/office/powerpoint/2010/main" val="262112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15</a:t>
            </a:fld>
            <a:endParaRPr lang="en-US"/>
          </a:p>
        </p:txBody>
      </p:sp>
    </p:spTree>
    <p:extLst>
      <p:ext uri="{BB962C8B-B14F-4D97-AF65-F5344CB8AC3E}">
        <p14:creationId xmlns:p14="http://schemas.microsoft.com/office/powerpoint/2010/main" val="262112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47</a:t>
            </a:fld>
            <a:endParaRPr lang="en-US"/>
          </a:p>
        </p:txBody>
      </p:sp>
    </p:spTree>
    <p:extLst>
      <p:ext uri="{BB962C8B-B14F-4D97-AF65-F5344CB8AC3E}">
        <p14:creationId xmlns:p14="http://schemas.microsoft.com/office/powerpoint/2010/main" val="350358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Operations in the vicinity of a newly discovered anadromous water body must be consistent with other regulations of this chapter, including 11 AAC 95.265(e).  </a:t>
            </a:r>
          </a:p>
          <a:p>
            <a:pPr marL="45720" indent="0">
              <a:buNone/>
            </a:pPr>
            <a:r>
              <a:rPr lang="en-US" sz="1400" dirty="0">
                <a:solidFill>
                  <a:srgbClr val="518597"/>
                </a:solidFill>
              </a:rPr>
              <a:t>			</a:t>
            </a:r>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50</a:t>
            </a:fld>
            <a:endParaRPr lang="en-US"/>
          </a:p>
        </p:txBody>
      </p:sp>
    </p:spTree>
    <p:extLst>
      <p:ext uri="{BB962C8B-B14F-4D97-AF65-F5344CB8AC3E}">
        <p14:creationId xmlns:p14="http://schemas.microsoft.com/office/powerpoint/2010/main" val="59993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A74BB1E-EFA2-4102-BE62-DC557126D780}" type="datetimeFigureOut">
              <a:rPr lang="en-US" smtClean="0"/>
              <a:t>4/24/2018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EB165E2-2CF0-4019-8B48-11ADFFC5522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4BB1E-EFA2-4102-BE62-DC557126D78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65E2-2CF0-4019-8B48-11ADFFC552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4BB1E-EFA2-4102-BE62-DC557126D78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EB165E2-2CF0-4019-8B48-11ADFFC552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4BB1E-EFA2-4102-BE62-DC557126D780}"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65E2-2CF0-4019-8B48-11ADFFC5522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A74BB1E-EFA2-4102-BE62-DC557126D780}" type="datetimeFigureOut">
              <a:rPr lang="en-US" smtClean="0"/>
              <a:t>4/24/2018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EB165E2-2CF0-4019-8B48-11ADFFC5522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4BB1E-EFA2-4102-BE62-DC557126D780}"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65E2-2CF0-4019-8B48-11ADFFC5522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4BB1E-EFA2-4102-BE62-DC557126D780}"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165E2-2CF0-4019-8B48-11ADFFC5522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74BB1E-EFA2-4102-BE62-DC557126D780}"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165E2-2CF0-4019-8B48-11ADFFC5522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A74BB1E-EFA2-4102-BE62-DC557126D780}"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165E2-2CF0-4019-8B48-11ADFFC552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4BB1E-EFA2-4102-BE62-DC557126D780}"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EB165E2-2CF0-4019-8B48-11ADFFC5522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4BB1E-EFA2-4102-BE62-DC557126D780}"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65E2-2CF0-4019-8B48-11ADFFC5522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A74BB1E-EFA2-4102-BE62-DC557126D780}" type="datetimeFigureOut">
              <a:rPr lang="en-US" smtClean="0"/>
              <a:t>4/24/2018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EB165E2-2CF0-4019-8B48-11ADFFC552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forestry.alaska.gov/Assets/uploads/DNRPublic/forestry/pdfs/forestresources/DPO_201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sz="2400" dirty="0"/>
              <a:t>DPOs</a:t>
            </a:r>
          </a:p>
          <a:p>
            <a:r>
              <a:rPr lang="en-US" sz="2400" dirty="0"/>
              <a:t>Interagency Review</a:t>
            </a:r>
          </a:p>
          <a:p>
            <a:r>
              <a:rPr lang="en-US" sz="2400">
                <a:solidFill>
                  <a:schemeClr val="bg1"/>
                </a:solidFill>
              </a:rPr>
              <a:t>FLUPs</a:t>
            </a:r>
            <a:endParaRPr lang="en-US" sz="2400" dirty="0">
              <a:solidFill>
                <a:schemeClr val="bg1"/>
              </a:solidFill>
            </a:endParaRPr>
          </a:p>
          <a:p>
            <a:r>
              <a:rPr lang="en-US" sz="2400" dirty="0">
                <a:solidFill>
                  <a:schemeClr val="bg1"/>
                </a:solidFill>
              </a:rPr>
              <a:t>General variations</a:t>
            </a:r>
          </a:p>
        </p:txBody>
      </p:sp>
      <p:sp>
        <p:nvSpPr>
          <p:cNvPr id="2" name="Title 1"/>
          <p:cNvSpPr>
            <a:spLocks noGrp="1"/>
          </p:cNvSpPr>
          <p:nvPr>
            <p:ph type="title"/>
          </p:nvPr>
        </p:nvSpPr>
        <p:spPr/>
        <p:txBody>
          <a:bodyPr/>
          <a:lstStyle/>
          <a:p>
            <a:r>
              <a:rPr lang="en-US" dirty="0"/>
              <a:t>FRPA 101-C</a:t>
            </a:r>
          </a:p>
        </p:txBody>
      </p:sp>
    </p:spTree>
    <p:extLst>
      <p:ext uri="{BB962C8B-B14F-4D97-AF65-F5344CB8AC3E}">
        <p14:creationId xmlns:p14="http://schemas.microsoft.com/office/powerpoint/2010/main" val="273197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800" dirty="0"/>
              <a:t>A DPO must specify the beginning month and year covered by the plan; an approved plan will expire 12 months after the date specified.  </a:t>
            </a:r>
          </a:p>
          <a:p>
            <a:r>
              <a:rPr lang="en-US" sz="2800" dirty="0"/>
              <a:t>If an operation in the DPO is not completed within that 12-month period and the operator plans to continue the previously reviewed operation, the DPO must be renewed.</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95.220(e)</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Annual </a:t>
            </a:r>
            <a:r>
              <a:rPr lang="en-US" sz="4400" dirty="0" err="1"/>
              <a:t>dpo</a:t>
            </a:r>
            <a:r>
              <a:rPr lang="en-US" sz="4400" cap="none" dirty="0" err="1"/>
              <a:t>s</a:t>
            </a:r>
            <a:r>
              <a:rPr lang="en-US" sz="4400" dirty="0"/>
              <a:t> – regions ii-iii</a:t>
            </a:r>
          </a:p>
        </p:txBody>
      </p:sp>
    </p:spTree>
    <p:extLst>
      <p:ext uri="{BB962C8B-B14F-4D97-AF65-F5344CB8AC3E}">
        <p14:creationId xmlns:p14="http://schemas.microsoft.com/office/powerpoint/2010/main" val="87496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An operator shall renew a detailed plan of operations annually. </a:t>
            </a:r>
          </a:p>
          <a:p>
            <a:r>
              <a:rPr lang="en-US" sz="2800" dirty="0"/>
              <a:t>Renewal of a DPO is not subject to the review required for the initial DPO.  </a:t>
            </a:r>
          </a:p>
          <a:p>
            <a:r>
              <a:rPr lang="en-US" sz="2800" dirty="0"/>
              <a:t>To renew a DPO the operator shall submit a letter of intent to renew at the DOF area office where the DPO was originally submitted.</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95.220(e),(f)</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DPO renewal</a:t>
            </a:r>
          </a:p>
        </p:txBody>
      </p:sp>
    </p:spTree>
    <p:extLst>
      <p:ext uri="{BB962C8B-B14F-4D97-AF65-F5344CB8AC3E}">
        <p14:creationId xmlns:p14="http://schemas.microsoft.com/office/powerpoint/2010/main" val="261426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err="1"/>
              <a:t>Dpo</a:t>
            </a:r>
            <a:r>
              <a:rPr lang="en-US" dirty="0"/>
              <a:t> Forms and</a:t>
            </a:r>
          </a:p>
        </p:txBody>
      </p:sp>
    </p:spTree>
    <p:extLst>
      <p:ext uri="{BB962C8B-B14F-4D97-AF65-F5344CB8AC3E}">
        <p14:creationId xmlns:p14="http://schemas.microsoft.com/office/powerpoint/2010/main" val="353522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3733800" cy="4407408"/>
          </a:xfrm>
        </p:spPr>
        <p:txBody>
          <a:bodyPr>
            <a:normAutofit fontScale="92500"/>
          </a:bodyPr>
          <a:lstStyle/>
          <a:p>
            <a:r>
              <a:rPr lang="en-US" sz="2800" dirty="0"/>
              <a:t>A DPO must be submitted on a form provided by DOF. </a:t>
            </a:r>
          </a:p>
          <a:p>
            <a:pPr algn="r"/>
            <a:r>
              <a:rPr lang="en-US" sz="2800" dirty="0"/>
              <a:t>DPO forms are on the DOF website at:</a:t>
            </a:r>
            <a:endParaRPr lang="en-US" sz="2800" dirty="0">
              <a:solidFill>
                <a:schemeClr val="accent6">
                  <a:lumMod val="75000"/>
                </a:schemeClr>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600" dirty="0">
              <a:solidFill>
                <a:srgbClr val="518597"/>
              </a:solidFill>
            </a:endParaRPr>
          </a:p>
          <a:p>
            <a:pPr marL="45720" indent="0">
              <a:buNone/>
            </a:pPr>
            <a:r>
              <a:rPr lang="en-US" sz="2600" dirty="0">
                <a:solidFill>
                  <a:srgbClr val="518597"/>
                </a:solidFill>
              </a:rPr>
              <a:t>11 AAC 95.220(a)</a:t>
            </a:r>
            <a:endParaRPr lang="en-US" sz="2600" dirty="0"/>
          </a:p>
        </p:txBody>
      </p:sp>
      <p:sp>
        <p:nvSpPr>
          <p:cNvPr id="4" name="Content Placeholder 3"/>
          <p:cNvSpPr>
            <a:spLocks noGrp="1"/>
          </p:cNvSpPr>
          <p:nvPr>
            <p:ph sz="half" idx="2"/>
          </p:nvPr>
        </p:nvSpPr>
        <p:spPr>
          <a:solidFill>
            <a:schemeClr val="accent6">
              <a:lumMod val="75000"/>
            </a:schemeClr>
          </a:solidFill>
        </p:spPr>
        <p:txBody>
          <a:bodyPr>
            <a:normAutofit/>
          </a:bodyPr>
          <a:lstStyle/>
          <a:p>
            <a:r>
              <a:rPr lang="en-US" dirty="0">
                <a:solidFill>
                  <a:schemeClr val="accent6">
                    <a:lumMod val="75000"/>
                  </a:schemeClr>
                </a:solidFill>
                <a:hlinkClick r:id="rId3"/>
              </a:rPr>
              <a:t>http://forestry.alaska.gov/Assets/uploads/DNRPublic/forestry/pdfs/forestresources/DPO_2010.pdf</a:t>
            </a:r>
            <a:endParaRPr lang="en-US" dirty="0"/>
          </a:p>
        </p:txBody>
      </p:sp>
      <p:sp>
        <p:nvSpPr>
          <p:cNvPr id="2" name="Title 1"/>
          <p:cNvSpPr>
            <a:spLocks noGrp="1"/>
          </p:cNvSpPr>
          <p:nvPr>
            <p:ph type="title"/>
          </p:nvPr>
        </p:nvSpPr>
        <p:spPr/>
        <p:txBody>
          <a:bodyPr/>
          <a:lstStyle/>
          <a:p>
            <a:r>
              <a:rPr lang="en-US" sz="4400" dirty="0"/>
              <a:t>FORMs</a:t>
            </a:r>
          </a:p>
        </p:txBody>
      </p:sp>
    </p:spTree>
    <p:extLst>
      <p:ext uri="{BB962C8B-B14F-4D97-AF65-F5344CB8AC3E}">
        <p14:creationId xmlns:p14="http://schemas.microsoft.com/office/powerpoint/2010/main" val="334072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Autofit/>
          </a:bodyPr>
          <a:lstStyle/>
          <a:p>
            <a:r>
              <a:rPr lang="en-US" sz="2800" dirty="0"/>
              <a:t>DPO Summary</a:t>
            </a:r>
          </a:p>
          <a:p>
            <a:r>
              <a:rPr lang="en-US" sz="2800" dirty="0"/>
              <a:t>Map specifications</a:t>
            </a:r>
          </a:p>
          <a:p>
            <a:r>
              <a:rPr lang="en-US" sz="2800" dirty="0"/>
              <a:t>DPO</a:t>
            </a:r>
          </a:p>
          <a:p>
            <a:pPr lvl="1"/>
            <a:r>
              <a:rPr lang="en-US" sz="2600" dirty="0"/>
              <a:t>Harvest and silvicultural activity summary and characteristics </a:t>
            </a:r>
          </a:p>
          <a:p>
            <a:pPr lvl="1"/>
            <a:r>
              <a:rPr lang="en-US" sz="2600" dirty="0"/>
              <a:t>Road activity summary and characteristics</a:t>
            </a:r>
          </a:p>
          <a:p>
            <a:pPr lvl="1"/>
            <a:r>
              <a:rPr lang="en-US" sz="2600" dirty="0"/>
              <a:t>Water and soil quality characteristics</a:t>
            </a:r>
          </a:p>
          <a:p>
            <a:pPr lvl="1"/>
            <a:r>
              <a:rPr lang="en-US" sz="2600" dirty="0"/>
              <a:t>Insect infestation or disease control methods</a:t>
            </a:r>
          </a:p>
          <a:p>
            <a:pPr lvl="1"/>
            <a:r>
              <a:rPr lang="en-US" sz="2600" dirty="0"/>
              <a:t>Reforestation commitment</a:t>
            </a:r>
            <a:endParaRPr lang="en-US" sz="2600" dirty="0">
              <a:solidFill>
                <a:srgbClr val="518597"/>
              </a:solidFill>
            </a:endParaRPr>
          </a:p>
          <a:p>
            <a:pPr marL="45720" indent="0">
              <a:buNone/>
            </a:pPr>
            <a:r>
              <a:rPr lang="en-US" sz="2400" dirty="0">
                <a:solidFill>
                  <a:srgbClr val="518597"/>
                </a:solidFill>
              </a:rPr>
              <a:t>						11 AAC 95.220(a)</a:t>
            </a:r>
            <a:endParaRPr lang="en-US" sz="2400" dirty="0"/>
          </a:p>
        </p:txBody>
      </p:sp>
      <p:sp>
        <p:nvSpPr>
          <p:cNvPr id="2" name="Title 1"/>
          <p:cNvSpPr>
            <a:spLocks noGrp="1"/>
          </p:cNvSpPr>
          <p:nvPr>
            <p:ph type="title"/>
          </p:nvPr>
        </p:nvSpPr>
        <p:spPr/>
        <p:txBody>
          <a:bodyPr/>
          <a:lstStyle/>
          <a:p>
            <a:r>
              <a:rPr lang="en-US" sz="4400" dirty="0"/>
              <a:t>FORMs</a:t>
            </a:r>
          </a:p>
        </p:txBody>
      </p:sp>
    </p:spTree>
    <p:extLst>
      <p:ext uri="{BB962C8B-B14F-4D97-AF65-F5344CB8AC3E}">
        <p14:creationId xmlns:p14="http://schemas.microsoft.com/office/powerpoint/2010/main" val="356782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r>
              <a:rPr lang="en-US" sz="2800" dirty="0"/>
              <a:t>A:  Corporation, Limited Partnership, General Partnership, or JV information</a:t>
            </a:r>
            <a:endParaRPr lang="en-US" sz="2800" u="sng" dirty="0"/>
          </a:p>
          <a:p>
            <a:r>
              <a:rPr lang="en-US" sz="2800" dirty="0"/>
              <a:t>B:  Mining reclamation act certification</a:t>
            </a:r>
            <a:endParaRPr lang="en-US" sz="2800" dirty="0">
              <a:solidFill>
                <a:schemeClr val="accent6">
                  <a:lumMod val="75000"/>
                </a:schemeClr>
              </a:solidFill>
            </a:endParaRPr>
          </a:p>
          <a:p>
            <a:r>
              <a:rPr lang="en-US" sz="2800" dirty="0"/>
              <a:t>C:  Reforestation plan example and worksheet for Regions II and III </a:t>
            </a:r>
            <a:endParaRPr lang="en-US" sz="2400" dirty="0">
              <a:solidFill>
                <a:srgbClr val="518597"/>
              </a:solidFill>
            </a:endParaRPr>
          </a:p>
          <a:p>
            <a:pPr marL="320040" lvl="1" indent="0">
              <a:buNone/>
            </a:pPr>
            <a:r>
              <a:rPr lang="en-US" sz="2200" b="1" dirty="0">
                <a:solidFill>
                  <a:srgbClr val="518597"/>
                </a:solidFill>
              </a:rPr>
              <a:t>For more information see FRPA 101 H2-3, REFORESTATION – REGIONS II-III</a:t>
            </a:r>
            <a:endParaRPr lang="en-US" sz="22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t>
            </a:r>
          </a:p>
          <a:p>
            <a:pPr marL="45720" indent="0">
              <a:buNone/>
            </a:pPr>
            <a:endParaRPr lang="en-US" sz="2400" dirty="0">
              <a:solidFill>
                <a:srgbClr val="518597"/>
              </a:solidFill>
            </a:endParaRPr>
          </a:p>
          <a:p>
            <a:pPr marL="45720" indent="0">
              <a:buNone/>
            </a:pPr>
            <a:r>
              <a:rPr lang="en-US" sz="2400" dirty="0">
                <a:solidFill>
                  <a:srgbClr val="518597"/>
                </a:solidFill>
              </a:rPr>
              <a:t>						11 AAC 95.220(a)</a:t>
            </a:r>
            <a:endParaRPr lang="en-US" sz="2400" dirty="0"/>
          </a:p>
        </p:txBody>
      </p:sp>
      <p:sp>
        <p:nvSpPr>
          <p:cNvPr id="2" name="Title 1"/>
          <p:cNvSpPr>
            <a:spLocks noGrp="1"/>
          </p:cNvSpPr>
          <p:nvPr>
            <p:ph type="title"/>
          </p:nvPr>
        </p:nvSpPr>
        <p:spPr/>
        <p:txBody>
          <a:bodyPr/>
          <a:lstStyle/>
          <a:p>
            <a:r>
              <a:rPr lang="en-US" sz="4400" dirty="0"/>
              <a:t>Supplemental FORMs</a:t>
            </a:r>
          </a:p>
        </p:txBody>
      </p:sp>
    </p:spTree>
    <p:extLst>
      <p:ext uri="{BB962C8B-B14F-4D97-AF65-F5344CB8AC3E}">
        <p14:creationId xmlns:p14="http://schemas.microsoft.com/office/powerpoint/2010/main" val="297003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err="1"/>
              <a:t>Dpo</a:t>
            </a:r>
            <a:r>
              <a:rPr lang="en-US" dirty="0"/>
              <a:t> content</a:t>
            </a:r>
          </a:p>
        </p:txBody>
      </p:sp>
    </p:spTree>
    <p:extLst>
      <p:ext uri="{BB962C8B-B14F-4D97-AF65-F5344CB8AC3E}">
        <p14:creationId xmlns:p14="http://schemas.microsoft.com/office/powerpoint/2010/main" val="319361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r>
              <a:rPr lang="en-US" sz="2800" dirty="0"/>
              <a:t>The name, address, and approving signatures of the forest landowner, timber owner, and operator;</a:t>
            </a:r>
          </a:p>
          <a:p>
            <a:r>
              <a:rPr lang="en-US" sz="2800" dirty="0"/>
              <a:t>Dates that the operation is expected to begin and end</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 (4)</a:t>
            </a:r>
          </a:p>
          <a:p>
            <a:endParaRPr lang="en-US" dirty="0"/>
          </a:p>
        </p:txBody>
      </p:sp>
      <p:sp>
        <p:nvSpPr>
          <p:cNvPr id="2" name="Title 1"/>
          <p:cNvSpPr>
            <a:spLocks noGrp="1"/>
          </p:cNvSpPr>
          <p:nvPr>
            <p:ph type="title"/>
          </p:nvPr>
        </p:nvSpPr>
        <p:spPr>
          <a:xfrm>
            <a:off x="228600" y="355847"/>
            <a:ext cx="8763000" cy="1054394"/>
          </a:xfrm>
        </p:spPr>
        <p:txBody>
          <a:bodyPr/>
          <a:lstStyle/>
          <a:p>
            <a:r>
              <a:rPr lang="en-US" sz="4000" dirty="0"/>
              <a:t>DPO summary: Names &amp; dates</a:t>
            </a:r>
          </a:p>
        </p:txBody>
      </p:sp>
    </p:spTree>
    <p:extLst>
      <p:ext uri="{BB962C8B-B14F-4D97-AF65-F5344CB8AC3E}">
        <p14:creationId xmlns:p14="http://schemas.microsoft.com/office/powerpoint/2010/main" val="417903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6529"/>
          </a:xfrm>
        </p:spPr>
        <p:txBody>
          <a:bodyPr/>
          <a:lstStyle/>
          <a:p>
            <a:r>
              <a:rPr lang="en-US" sz="2800" dirty="0"/>
              <a:t> A 1:63,360 scale USGS quadrangle map showing the area of operation and suitable for black and white duplication on 8-1/2 by 11-inch paper;</a:t>
            </a:r>
          </a:p>
          <a:p>
            <a:r>
              <a:rPr lang="en-US" sz="2800" dirty="0"/>
              <a:t> 4 copies of a map at a scale providing the most detail available showing the proposed operation, including unit boundaries;</a:t>
            </a:r>
          </a:p>
          <a:p>
            <a:pPr marL="45720" indent="0">
              <a:buNone/>
            </a:pPr>
            <a:endParaRPr lang="en-US" dirty="0">
              <a:solidFill>
                <a:srgbClr val="518597"/>
              </a:solidFill>
            </a:endParaRPr>
          </a:p>
          <a:p>
            <a:pPr marL="45720" indent="0">
              <a:buNone/>
            </a:pPr>
            <a:endParaRPr lang="en-US" dirty="0">
              <a:solidFill>
                <a:srgbClr val="518597"/>
              </a:solidFill>
            </a:endParaRPr>
          </a:p>
          <a:p>
            <a:pPr marL="45720" indent="0">
              <a:buNone/>
            </a:pPr>
            <a:endParaRPr lang="en-US" dirty="0">
              <a:solidFill>
                <a:srgbClr val="518597"/>
              </a:solidFill>
            </a:endParaRPr>
          </a:p>
          <a:p>
            <a:pPr marL="45720" indent="0">
              <a:buNone/>
            </a:pPr>
            <a:r>
              <a:rPr lang="en-US" dirty="0">
                <a:solidFill>
                  <a:srgbClr val="518597"/>
                </a:solidFill>
              </a:rPr>
              <a:t>					</a:t>
            </a:r>
            <a:r>
              <a:rPr lang="en-US" sz="2400" dirty="0">
                <a:solidFill>
                  <a:srgbClr val="518597"/>
                </a:solidFill>
              </a:rPr>
              <a:t>11 AAC 95.220(a)(2)-(3)</a:t>
            </a:r>
          </a:p>
          <a:p>
            <a:pPr marL="45720" indent="0">
              <a:buNone/>
            </a:pPr>
            <a:endParaRPr lang="en-US" dirty="0"/>
          </a:p>
          <a:p>
            <a:pPr marL="114300" indent="0">
              <a:buNone/>
            </a:pPr>
            <a:endParaRPr lang="en-US" dirty="0"/>
          </a:p>
        </p:txBody>
      </p:sp>
      <p:sp>
        <p:nvSpPr>
          <p:cNvPr id="2" name="Title 1"/>
          <p:cNvSpPr>
            <a:spLocks noGrp="1"/>
          </p:cNvSpPr>
          <p:nvPr>
            <p:ph type="title"/>
          </p:nvPr>
        </p:nvSpPr>
        <p:spPr/>
        <p:txBody>
          <a:bodyPr/>
          <a:lstStyle/>
          <a:p>
            <a:r>
              <a:rPr lang="en-US" sz="4400" dirty="0"/>
              <a:t>DPO Summary: maps</a:t>
            </a:r>
          </a:p>
        </p:txBody>
      </p:sp>
    </p:spTree>
    <p:extLst>
      <p:ext uri="{BB962C8B-B14F-4D97-AF65-F5344CB8AC3E}">
        <p14:creationId xmlns:p14="http://schemas.microsoft.com/office/powerpoint/2010/main" val="215982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0"/>
            <a:ext cx="8407893" cy="4953000"/>
          </a:xfrm>
        </p:spPr>
        <p:txBody>
          <a:bodyPr>
            <a:normAutofit/>
          </a:bodyPr>
          <a:lstStyle/>
          <a:p>
            <a:r>
              <a:rPr lang="en-US" sz="2600" dirty="0"/>
              <a:t>The location and, if applicable, the classification of known surface waters that abut or are within harvest units </a:t>
            </a:r>
            <a:r>
              <a:rPr lang="en-US" sz="2600" dirty="0">
                <a:solidFill>
                  <a:srgbClr val="518597"/>
                </a:solidFill>
              </a:rPr>
              <a:t>(see FRPA 101 D)</a:t>
            </a:r>
            <a:r>
              <a:rPr lang="en-US" sz="2600" dirty="0"/>
              <a:t>;</a:t>
            </a:r>
          </a:p>
          <a:p>
            <a:r>
              <a:rPr lang="en-US" sz="2600" dirty="0"/>
              <a:t>The approximate location of </a:t>
            </a:r>
          </a:p>
          <a:p>
            <a:pPr lvl="1"/>
            <a:r>
              <a:rPr lang="en-US" sz="2400" dirty="0"/>
              <a:t>proposed stream cross­ings; </a:t>
            </a:r>
          </a:p>
          <a:p>
            <a:pPr lvl="1"/>
            <a:r>
              <a:rPr lang="en-US" sz="2400" dirty="0"/>
              <a:t>stream crossings requiring approval by the ADF&amp;G under AS 16.05.871 (catalogued anadromous waters)</a:t>
            </a:r>
          </a:p>
          <a:p>
            <a:pPr lvl="1"/>
            <a:r>
              <a:rPr lang="en-US" sz="2400" dirty="0"/>
              <a:t>surface waters for which the operator requests ADF&amp;G determine or verify the presence of fish by a field inspection</a:t>
            </a:r>
            <a:r>
              <a:rPr lang="en-US" sz="2400" dirty="0">
                <a:solidFill>
                  <a:srgbClr val="518597"/>
                </a:solidFill>
              </a:rPr>
              <a:t>					</a:t>
            </a:r>
          </a:p>
          <a:p>
            <a:pPr marL="365760" lvl="1" indent="0">
              <a:buNone/>
            </a:pPr>
            <a:r>
              <a:rPr lang="en-US" sz="2400" dirty="0">
                <a:solidFill>
                  <a:srgbClr val="518597"/>
                </a:solidFill>
              </a:rPr>
              <a:t>					       11 AAC 95.220(a)(5)</a:t>
            </a:r>
          </a:p>
          <a:p>
            <a:pPr marL="45720" indent="0">
              <a:buNone/>
            </a:pPr>
            <a:endParaRPr lang="en-US" sz="2400" dirty="0"/>
          </a:p>
        </p:txBody>
      </p:sp>
      <p:sp>
        <p:nvSpPr>
          <p:cNvPr id="2" name="Title 1"/>
          <p:cNvSpPr>
            <a:spLocks noGrp="1"/>
          </p:cNvSpPr>
          <p:nvPr>
            <p:ph type="title"/>
          </p:nvPr>
        </p:nvSpPr>
        <p:spPr>
          <a:xfrm>
            <a:off x="228600" y="355847"/>
            <a:ext cx="8686800" cy="1054394"/>
          </a:xfrm>
        </p:spPr>
        <p:txBody>
          <a:bodyPr>
            <a:noAutofit/>
          </a:bodyPr>
          <a:lstStyle/>
          <a:p>
            <a:r>
              <a:rPr lang="en-US" sz="4000" dirty="0"/>
              <a:t>Required info: surface waters</a:t>
            </a:r>
          </a:p>
        </p:txBody>
      </p:sp>
    </p:spTree>
    <p:extLst>
      <p:ext uri="{BB962C8B-B14F-4D97-AF65-F5344CB8AC3E}">
        <p14:creationId xmlns:p14="http://schemas.microsoft.com/office/powerpoint/2010/main" val="171378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Detailed plans of operation (DPOs)</a:t>
            </a:r>
            <a:br>
              <a:rPr lang="en-US" dirty="0"/>
            </a:br>
            <a:endParaRPr lang="en-US" dirty="0"/>
          </a:p>
        </p:txBody>
      </p:sp>
    </p:spTree>
    <p:extLst>
      <p:ext uri="{BB962C8B-B14F-4D97-AF65-F5344CB8AC3E}">
        <p14:creationId xmlns:p14="http://schemas.microsoft.com/office/powerpoint/2010/main" val="216357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0"/>
            <a:ext cx="8407893" cy="4953000"/>
          </a:xfrm>
        </p:spPr>
        <p:txBody>
          <a:bodyPr>
            <a:normAutofit/>
          </a:bodyPr>
          <a:lstStyle/>
          <a:p>
            <a:r>
              <a:rPr lang="en-US" sz="3200" dirty="0"/>
              <a:t>Within harvest units along Type II-A and II-B water bodies, the location of outer bends subject to erosion</a:t>
            </a:r>
          </a:p>
          <a:p>
            <a:pPr marL="45720" indent="0">
              <a:buNone/>
            </a:pPr>
            <a:r>
              <a:rPr lang="en-US" sz="3200" dirty="0"/>
              <a:t>	</a:t>
            </a:r>
            <a:r>
              <a:rPr lang="en-US" sz="2400" dirty="0"/>
              <a:t>See FRPA 101-E2 RIPARIAN STANDARDS,</a:t>
            </a:r>
          </a:p>
          <a:p>
            <a:pPr marL="45720" indent="0">
              <a:buNone/>
            </a:pPr>
            <a:r>
              <a:rPr lang="en-US" sz="2400" dirty="0"/>
              <a:t>	REGION III</a:t>
            </a:r>
            <a:endParaRPr lang="en-US" sz="3200" dirty="0"/>
          </a:p>
          <a:p>
            <a:pPr marL="45720" indent="0">
              <a:buNone/>
            </a:pPr>
            <a:endParaRPr lang="en-US" dirty="0">
              <a:solidFill>
                <a:srgbClr val="518597"/>
              </a:solidFill>
            </a:endParaRPr>
          </a:p>
          <a:p>
            <a:pPr marL="45720" indent="0">
              <a:buNone/>
            </a:pPr>
            <a:r>
              <a:rPr lang="en-US" dirty="0">
                <a:solidFill>
                  <a:srgbClr val="518597"/>
                </a:solidFill>
              </a:rPr>
              <a:t>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95.220(a)(5)</a:t>
            </a:r>
          </a:p>
          <a:p>
            <a:pPr marL="45720" indent="0">
              <a:buNone/>
            </a:pPr>
            <a:endParaRPr lang="en-US" dirty="0"/>
          </a:p>
        </p:txBody>
      </p:sp>
      <p:sp>
        <p:nvSpPr>
          <p:cNvPr id="2" name="Title 1"/>
          <p:cNvSpPr>
            <a:spLocks noGrp="1"/>
          </p:cNvSpPr>
          <p:nvPr>
            <p:ph type="title"/>
          </p:nvPr>
        </p:nvSpPr>
        <p:spPr>
          <a:xfrm>
            <a:off x="228600" y="304800"/>
            <a:ext cx="8686800" cy="1054394"/>
          </a:xfrm>
        </p:spPr>
        <p:txBody>
          <a:bodyPr>
            <a:normAutofit/>
          </a:bodyPr>
          <a:lstStyle/>
          <a:p>
            <a:r>
              <a:rPr lang="en-US" sz="4000" dirty="0"/>
              <a:t>surface waters</a:t>
            </a:r>
            <a:r>
              <a:rPr lang="en-US" sz="4000" cap="none" dirty="0"/>
              <a:t>, cont.</a:t>
            </a:r>
            <a:endParaRPr lang="en-US" sz="4000" dirty="0"/>
          </a:p>
        </p:txBody>
      </p:sp>
    </p:spTree>
    <p:extLst>
      <p:ext uri="{BB962C8B-B14F-4D97-AF65-F5344CB8AC3E}">
        <p14:creationId xmlns:p14="http://schemas.microsoft.com/office/powerpoint/2010/main" val="274301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6529"/>
          </a:xfrm>
        </p:spPr>
        <p:txBody>
          <a:bodyPr>
            <a:normAutofit/>
          </a:bodyPr>
          <a:lstStyle/>
          <a:p>
            <a:r>
              <a:rPr lang="en-US" sz="2800" dirty="0"/>
              <a:t>The boundaries of cutting units, harvest techniques, and, where known, the yarding techniques and location of landings</a:t>
            </a:r>
          </a:p>
          <a:p>
            <a:r>
              <a:rPr lang="en-US" sz="2800" dirty="0"/>
              <a:t>To the extent known, the approximate location of a material extraction site </a:t>
            </a:r>
            <a:r>
              <a:rPr lang="en-US" sz="2400" dirty="0">
                <a:solidFill>
                  <a:srgbClr val="518597"/>
                </a:solidFill>
              </a:rPr>
              <a:t>(see 11 AAC 95.325)</a:t>
            </a:r>
          </a:p>
          <a:p>
            <a:pPr marL="45720" indent="0">
              <a:buNone/>
            </a:pPr>
            <a:endParaRPr lang="en-US" sz="2800" dirty="0"/>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95.220(a)(6), (8)</a:t>
            </a:r>
          </a:p>
          <a:p>
            <a:pPr marL="45720" indent="0">
              <a:buNone/>
            </a:pPr>
            <a:endParaRPr lang="en-US" sz="2800" dirty="0"/>
          </a:p>
          <a:p>
            <a:endParaRPr lang="en-US" sz="2800" dirty="0"/>
          </a:p>
        </p:txBody>
      </p:sp>
      <p:sp>
        <p:nvSpPr>
          <p:cNvPr id="2" name="Title 1"/>
          <p:cNvSpPr>
            <a:spLocks noGrp="1"/>
          </p:cNvSpPr>
          <p:nvPr>
            <p:ph type="title"/>
          </p:nvPr>
        </p:nvSpPr>
        <p:spPr>
          <a:xfrm>
            <a:off x="228600" y="355847"/>
            <a:ext cx="8763000" cy="1054394"/>
          </a:xfrm>
        </p:spPr>
        <p:txBody>
          <a:bodyPr/>
          <a:lstStyle/>
          <a:p>
            <a:r>
              <a:rPr lang="en-US" sz="3600" dirty="0"/>
              <a:t>Required </a:t>
            </a:r>
            <a:r>
              <a:rPr lang="en-US" sz="3600" dirty="0" err="1"/>
              <a:t>INFo</a:t>
            </a:r>
            <a:r>
              <a:rPr lang="en-US" sz="3600" dirty="0"/>
              <a:t>:  units &amp; material sites</a:t>
            </a:r>
          </a:p>
        </p:txBody>
      </p:sp>
    </p:spTree>
    <p:extLst>
      <p:ext uri="{BB962C8B-B14F-4D97-AF65-F5344CB8AC3E}">
        <p14:creationId xmlns:p14="http://schemas.microsoft.com/office/powerpoint/2010/main" val="112144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0"/>
            <a:ext cx="8407893" cy="5105400"/>
          </a:xfrm>
        </p:spPr>
        <p:txBody>
          <a:bodyPr>
            <a:normAutofit lnSpcReduction="10000"/>
          </a:bodyPr>
          <a:lstStyle/>
          <a:p>
            <a:r>
              <a:rPr lang="en-US" sz="2400" dirty="0"/>
              <a:t>The approximate location of a </a:t>
            </a:r>
            <a:r>
              <a:rPr lang="en-US" sz="2400" u="sng" dirty="0"/>
              <a:t>mainline or spur road </a:t>
            </a:r>
            <a:r>
              <a:rPr lang="en-US" sz="2400" dirty="0"/>
              <a:t>and whether the road is intended to be permanent or temporary;</a:t>
            </a:r>
          </a:p>
          <a:p>
            <a:r>
              <a:rPr lang="en-US" sz="2400" u="sng" dirty="0"/>
              <a:t>Any road to be </a:t>
            </a:r>
            <a:r>
              <a:rPr lang="en-US" sz="2400" dirty="0"/>
              <a:t>closed during the period of operation (see </a:t>
            </a:r>
            <a:r>
              <a:rPr lang="en-US" sz="2400" dirty="0">
                <a:solidFill>
                  <a:srgbClr val="518597"/>
                </a:solidFill>
              </a:rPr>
              <a:t>11 AAC 95.320</a:t>
            </a:r>
            <a:r>
              <a:rPr lang="en-US" sz="2400" dirty="0"/>
              <a:t>)</a:t>
            </a:r>
          </a:p>
          <a:p>
            <a:r>
              <a:rPr lang="en-US" sz="2400" dirty="0"/>
              <a:t>any known road to be located in a </a:t>
            </a:r>
            <a:r>
              <a:rPr lang="en-US" sz="2400" u="sng" dirty="0"/>
              <a:t>riparian area </a:t>
            </a:r>
            <a:r>
              <a:rPr lang="en-US" sz="2400" dirty="0"/>
              <a:t>for a reason other than a water crossing (see Road Location, </a:t>
            </a:r>
            <a:r>
              <a:rPr lang="en-US" sz="2400" dirty="0">
                <a:solidFill>
                  <a:srgbClr val="518597"/>
                </a:solidFill>
              </a:rPr>
              <a:t>11 AAC 95.285(b</a:t>
            </a:r>
            <a:r>
              <a:rPr lang="en-US" sz="2400" dirty="0"/>
              <a:t>))</a:t>
            </a:r>
          </a:p>
          <a:p>
            <a:r>
              <a:rPr lang="en-US" sz="2400" dirty="0"/>
              <a:t>In Region II and III, where known, the approximate location of any </a:t>
            </a:r>
            <a:r>
              <a:rPr lang="en-US" sz="2400" u="sng" dirty="0"/>
              <a:t>winter road</a:t>
            </a:r>
            <a:r>
              <a:rPr lang="en-US" sz="2400" dirty="0"/>
              <a:t> intended to be used for more than one winter</a:t>
            </a:r>
          </a:p>
          <a:p>
            <a:r>
              <a:rPr lang="en-US" sz="2400" dirty="0"/>
              <a:t>The total of </a:t>
            </a:r>
            <a:r>
              <a:rPr lang="en-US" sz="2400" u="sng" dirty="0"/>
              <a:t>new road </a:t>
            </a:r>
            <a:r>
              <a:rPr lang="en-US" sz="2400" dirty="0"/>
              <a:t>construction </a:t>
            </a:r>
            <a:r>
              <a:rPr lang="en-US" sz="2400" dirty="0">
                <a:solidFill>
                  <a:srgbClr val="518597"/>
                </a:solidFill>
              </a:rPr>
              <a:t>					     		       11 AAC 95.220(a)(7), (15)</a:t>
            </a:r>
            <a:endParaRPr lang="en-US" sz="2400" dirty="0"/>
          </a:p>
          <a:p>
            <a:endParaRPr lang="en-US" dirty="0"/>
          </a:p>
        </p:txBody>
      </p:sp>
      <p:sp>
        <p:nvSpPr>
          <p:cNvPr id="2" name="Title 1"/>
          <p:cNvSpPr>
            <a:spLocks noGrp="1"/>
          </p:cNvSpPr>
          <p:nvPr>
            <p:ph type="title"/>
          </p:nvPr>
        </p:nvSpPr>
        <p:spPr/>
        <p:txBody>
          <a:bodyPr/>
          <a:lstStyle/>
          <a:p>
            <a:r>
              <a:rPr lang="en-US" sz="4400" dirty="0"/>
              <a:t>Required </a:t>
            </a:r>
            <a:r>
              <a:rPr lang="en-US" sz="4400" dirty="0" err="1"/>
              <a:t>INFo</a:t>
            </a:r>
            <a:r>
              <a:rPr lang="en-US" sz="4400" dirty="0"/>
              <a:t>: Roads</a:t>
            </a:r>
          </a:p>
        </p:txBody>
      </p:sp>
    </p:spTree>
    <p:extLst>
      <p:ext uri="{BB962C8B-B14F-4D97-AF65-F5344CB8AC3E}">
        <p14:creationId xmlns:p14="http://schemas.microsoft.com/office/powerpoint/2010/main" val="375899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00200"/>
            <a:ext cx="8407893" cy="5029199"/>
          </a:xfrm>
        </p:spPr>
        <p:txBody>
          <a:bodyPr>
            <a:normAutofit/>
          </a:bodyPr>
          <a:lstStyle/>
          <a:p>
            <a:pPr marL="45720" indent="0">
              <a:buNone/>
            </a:pPr>
            <a:r>
              <a:rPr lang="en-US" sz="2400" dirty="0"/>
              <a:t>In cutting units or areas traversed by roads:</a:t>
            </a:r>
          </a:p>
          <a:p>
            <a:r>
              <a:rPr lang="en-US" sz="2400" dirty="0"/>
              <a:t>Any known unstable area, including sites with slopes generally &gt;50% gradient, with one or more of the following indicators:</a:t>
            </a:r>
          </a:p>
          <a:p>
            <a:pPr lvl="1"/>
            <a:r>
              <a:rPr lang="en-US" sz="2400" dirty="0"/>
              <a:t>landslide scars;</a:t>
            </a:r>
          </a:p>
          <a:p>
            <a:pPr lvl="1"/>
            <a:r>
              <a:rPr lang="en-US" sz="2400" dirty="0"/>
              <a:t>jack-</a:t>
            </a:r>
            <a:r>
              <a:rPr lang="en-US" sz="2400" dirty="0" err="1"/>
              <a:t>strawed</a:t>
            </a:r>
            <a:r>
              <a:rPr lang="en-US" sz="2400" dirty="0"/>
              <a:t> trees;</a:t>
            </a:r>
          </a:p>
          <a:p>
            <a:pPr lvl="1"/>
            <a:r>
              <a:rPr lang="en-US" sz="2400" dirty="0"/>
              <a:t>gullied or dissected slopes;</a:t>
            </a:r>
          </a:p>
          <a:p>
            <a:pPr lvl="1"/>
            <a:r>
              <a:rPr lang="en-US" sz="2400" dirty="0"/>
              <a:t>a high density of streams or zero-order basins; in this subparagraph, “zero-order basin” means a source basin for a headwater stream,</a:t>
            </a:r>
          </a:p>
          <a:p>
            <a:pPr lvl="1"/>
            <a:r>
              <a:rPr lang="en-US" sz="2400" dirty="0"/>
              <a:t>evidence of soil creep</a:t>
            </a:r>
          </a:p>
          <a:p>
            <a:pPr marL="45720" indent="0">
              <a:buNone/>
            </a:pPr>
            <a:r>
              <a:rPr lang="en-US" sz="2400" dirty="0">
                <a:solidFill>
                  <a:srgbClr val="518597"/>
                </a:solidFill>
              </a:rPr>
              <a:t>					      11 AAC 95.220(a)(9)</a:t>
            </a:r>
            <a:endParaRPr lang="en-US" sz="2400" dirty="0"/>
          </a:p>
        </p:txBody>
      </p:sp>
      <p:sp>
        <p:nvSpPr>
          <p:cNvPr id="2" name="Title 1"/>
          <p:cNvSpPr>
            <a:spLocks noGrp="1"/>
          </p:cNvSpPr>
          <p:nvPr>
            <p:ph type="title"/>
          </p:nvPr>
        </p:nvSpPr>
        <p:spPr/>
        <p:txBody>
          <a:bodyPr/>
          <a:lstStyle/>
          <a:p>
            <a:r>
              <a:rPr lang="en-US" sz="3600" dirty="0"/>
              <a:t>Required info: slopes &amp; unstable areas</a:t>
            </a:r>
          </a:p>
        </p:txBody>
      </p:sp>
    </p:spTree>
    <p:extLst>
      <p:ext uri="{BB962C8B-B14F-4D97-AF65-F5344CB8AC3E}">
        <p14:creationId xmlns:p14="http://schemas.microsoft.com/office/powerpoint/2010/main" val="73634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fontScale="92500"/>
          </a:bodyPr>
          <a:lstStyle/>
          <a:p>
            <a:pPr marL="45720" indent="0">
              <a:buNone/>
            </a:pPr>
            <a:r>
              <a:rPr lang="en-US" sz="3200" dirty="0"/>
              <a:t>In cutting units or areas traversed by roads:</a:t>
            </a:r>
          </a:p>
          <a:p>
            <a:r>
              <a:rPr lang="en-US" sz="3200" dirty="0"/>
              <a:t>Slope gradient &gt;67%</a:t>
            </a:r>
          </a:p>
          <a:p>
            <a:r>
              <a:rPr lang="en-US" sz="3200" dirty="0"/>
              <a:t>Where known, the site-specific erosion prevention measures developed under </a:t>
            </a:r>
            <a:r>
              <a:rPr lang="en-US" sz="3000" dirty="0">
                <a:solidFill>
                  <a:srgbClr val="518597"/>
                </a:solidFill>
              </a:rPr>
              <a:t>11 AAC 95.290(a)</a:t>
            </a:r>
            <a:r>
              <a:rPr lang="en-US" sz="3200" dirty="0">
                <a:solidFill>
                  <a:srgbClr val="518597"/>
                </a:solidFill>
              </a:rPr>
              <a:t> </a:t>
            </a:r>
            <a:r>
              <a:rPr lang="en-US" sz="3200" dirty="0"/>
              <a:t>(Road Construction)</a:t>
            </a:r>
            <a:endParaRPr lang="en-US" sz="32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t>
            </a:r>
            <a:r>
              <a:rPr lang="en-US" sz="2600" dirty="0">
                <a:solidFill>
                  <a:srgbClr val="518597"/>
                </a:solidFill>
              </a:rPr>
              <a:t>11 AAC 95.220(a)(9)</a:t>
            </a:r>
            <a:endParaRPr lang="en-US" sz="2600" dirty="0"/>
          </a:p>
        </p:txBody>
      </p:sp>
      <p:sp>
        <p:nvSpPr>
          <p:cNvPr id="2" name="Title 1"/>
          <p:cNvSpPr>
            <a:spLocks noGrp="1"/>
          </p:cNvSpPr>
          <p:nvPr>
            <p:ph type="title"/>
          </p:nvPr>
        </p:nvSpPr>
        <p:spPr/>
        <p:txBody>
          <a:bodyPr/>
          <a:lstStyle/>
          <a:p>
            <a:r>
              <a:rPr lang="en-US" sz="3600" dirty="0"/>
              <a:t>Required info: slopes &amp; unstable areas, </a:t>
            </a:r>
            <a:r>
              <a:rPr lang="en-US" sz="3600" cap="none" dirty="0"/>
              <a:t>cont.</a:t>
            </a:r>
            <a:endParaRPr lang="en-US" sz="3600" dirty="0"/>
          </a:p>
        </p:txBody>
      </p:sp>
    </p:spTree>
    <p:extLst>
      <p:ext uri="{BB962C8B-B14F-4D97-AF65-F5344CB8AC3E}">
        <p14:creationId xmlns:p14="http://schemas.microsoft.com/office/powerpoint/2010/main" val="302709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Reforestation and site preparation methods, including</a:t>
            </a:r>
          </a:p>
          <a:p>
            <a:pPr lvl="1"/>
            <a:r>
              <a:rPr lang="en-US" sz="2800" dirty="0"/>
              <a:t>the preferred target species, </a:t>
            </a:r>
          </a:p>
          <a:p>
            <a:pPr lvl="1"/>
            <a:r>
              <a:rPr lang="en-US" sz="2800" dirty="0"/>
              <a:t>regeneration technique</a:t>
            </a:r>
          </a:p>
          <a:p>
            <a:pPr lvl="1"/>
            <a:r>
              <a:rPr lang="en-US" sz="2800" dirty="0"/>
              <a:t>site preparation method</a:t>
            </a:r>
            <a:endParaRPr lang="en-US" sz="28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t>
            </a:r>
          </a:p>
          <a:p>
            <a:pPr marL="45720" indent="0">
              <a:buNone/>
            </a:pPr>
            <a:r>
              <a:rPr lang="en-US" sz="2400" dirty="0">
                <a:solidFill>
                  <a:srgbClr val="518597"/>
                </a:solidFill>
              </a:rPr>
              <a:t>			        11 AAC 95.220(a)(10), .375(a)</a:t>
            </a:r>
            <a:endParaRPr lang="en-US" sz="2400" dirty="0"/>
          </a:p>
          <a:p>
            <a:pPr marL="45720" indent="0">
              <a:buNone/>
            </a:pPr>
            <a:endParaRPr lang="en-US" sz="2400" dirty="0"/>
          </a:p>
          <a:p>
            <a:endParaRPr lang="en-US" sz="2400" dirty="0"/>
          </a:p>
        </p:txBody>
      </p:sp>
      <p:sp>
        <p:nvSpPr>
          <p:cNvPr id="2" name="Title 1"/>
          <p:cNvSpPr>
            <a:spLocks noGrp="1"/>
          </p:cNvSpPr>
          <p:nvPr>
            <p:ph type="title"/>
          </p:nvPr>
        </p:nvSpPr>
        <p:spPr/>
        <p:txBody>
          <a:bodyPr/>
          <a:lstStyle/>
          <a:p>
            <a:r>
              <a:rPr lang="en-US" sz="3600" dirty="0"/>
              <a:t>Required </a:t>
            </a:r>
            <a:r>
              <a:rPr lang="en-US" sz="3600" dirty="0" err="1"/>
              <a:t>INFo</a:t>
            </a:r>
            <a:r>
              <a:rPr lang="en-US" sz="3600" dirty="0"/>
              <a:t>: reforestation</a:t>
            </a:r>
          </a:p>
        </p:txBody>
      </p:sp>
    </p:spTree>
    <p:extLst>
      <p:ext uri="{BB962C8B-B14F-4D97-AF65-F5344CB8AC3E}">
        <p14:creationId xmlns:p14="http://schemas.microsoft.com/office/powerpoint/2010/main" val="124336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0"/>
            <a:ext cx="8407893" cy="5029200"/>
          </a:xfrm>
        </p:spPr>
        <p:txBody>
          <a:bodyPr>
            <a:normAutofit/>
          </a:bodyPr>
          <a:lstStyle/>
          <a:p>
            <a:r>
              <a:rPr lang="en-US" sz="2800" dirty="0"/>
              <a:t>To apply for an exemption from reforestation requirements a landowner must </a:t>
            </a:r>
          </a:p>
          <a:p>
            <a:pPr lvl="1"/>
            <a:r>
              <a:rPr lang="en-US" sz="2800" dirty="0"/>
              <a:t>Request an exemption in the reforestation section of a DPO or a change in operations </a:t>
            </a:r>
          </a:p>
          <a:p>
            <a:pPr lvl="1"/>
            <a:r>
              <a:rPr lang="en-US" sz="2800" dirty="0"/>
              <a:t>Demonstrate that the affected stand is significantly composed of insect and disease-killed, fire killed, wind thrown, or fatally damaged trees. </a:t>
            </a:r>
          </a:p>
          <a:p>
            <a:pPr marL="45720" indent="0">
              <a:buNone/>
            </a:pPr>
            <a:r>
              <a:rPr lang="en-US" sz="2400" dirty="0"/>
              <a:t>	See FRPA 101-H REFORESTATION</a:t>
            </a:r>
          </a:p>
          <a:p>
            <a:pPr marL="45720" indent="0">
              <a:buNone/>
            </a:pPr>
            <a:endParaRPr lang="en-US" sz="2400" dirty="0">
              <a:solidFill>
                <a:srgbClr val="518597"/>
              </a:solidFill>
            </a:endParaRPr>
          </a:p>
          <a:p>
            <a:pPr marL="45720" indent="0">
              <a:buNone/>
            </a:pPr>
            <a:r>
              <a:rPr lang="en-US" sz="2400" dirty="0">
                <a:solidFill>
                  <a:srgbClr val="518597"/>
                </a:solidFill>
              </a:rPr>
              <a:t>						11 </a:t>
            </a:r>
            <a:r>
              <a:rPr lang="en-US" sz="2400">
                <a:solidFill>
                  <a:srgbClr val="518597"/>
                </a:solidFill>
              </a:rPr>
              <a:t>AAC 95.375</a:t>
            </a:r>
            <a:r>
              <a:rPr lang="en-US" sz="2400" dirty="0">
                <a:solidFill>
                  <a:srgbClr val="518597"/>
                </a:solidFill>
              </a:rPr>
              <a:t>(g)</a:t>
            </a:r>
          </a:p>
          <a:p>
            <a:endParaRPr lang="en-US" sz="2400" dirty="0"/>
          </a:p>
        </p:txBody>
      </p:sp>
      <p:sp>
        <p:nvSpPr>
          <p:cNvPr id="2" name="Title 1"/>
          <p:cNvSpPr>
            <a:spLocks noGrp="1"/>
          </p:cNvSpPr>
          <p:nvPr>
            <p:ph type="title"/>
          </p:nvPr>
        </p:nvSpPr>
        <p:spPr/>
        <p:txBody>
          <a:bodyPr/>
          <a:lstStyle/>
          <a:p>
            <a:r>
              <a:rPr lang="en-US" sz="3600" dirty="0"/>
              <a:t>Required info:  </a:t>
            </a:r>
            <a:r>
              <a:rPr lang="en-US" sz="3600" dirty="0" err="1"/>
              <a:t>ReforesTation</a:t>
            </a:r>
            <a:r>
              <a:rPr lang="en-US" sz="3600" dirty="0"/>
              <a:t> exemptions</a:t>
            </a:r>
          </a:p>
        </p:txBody>
      </p:sp>
    </p:spTree>
    <p:extLst>
      <p:ext uri="{BB962C8B-B14F-4D97-AF65-F5344CB8AC3E}">
        <p14:creationId xmlns:p14="http://schemas.microsoft.com/office/powerpoint/2010/main" val="280665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pPr marL="45720" indent="0">
              <a:buNone/>
            </a:pPr>
            <a:r>
              <a:rPr lang="en-US" sz="3200" dirty="0"/>
              <a:t>DPOs in Regions II-III include Supplement C, the reforestation plan example and worksheet</a:t>
            </a:r>
          </a:p>
          <a:p>
            <a:endParaRPr lang="en-US" sz="3200" dirty="0"/>
          </a:p>
        </p:txBody>
      </p:sp>
      <p:sp>
        <p:nvSpPr>
          <p:cNvPr id="2" name="Title 1"/>
          <p:cNvSpPr>
            <a:spLocks noGrp="1"/>
          </p:cNvSpPr>
          <p:nvPr>
            <p:ph type="title"/>
          </p:nvPr>
        </p:nvSpPr>
        <p:spPr/>
        <p:txBody>
          <a:bodyPr/>
          <a:lstStyle/>
          <a:p>
            <a:r>
              <a:rPr lang="en-US" sz="4400" dirty="0"/>
              <a:t>Reforestation-regions II-III</a:t>
            </a:r>
          </a:p>
        </p:txBody>
      </p:sp>
    </p:spTree>
    <p:extLst>
      <p:ext uri="{BB962C8B-B14F-4D97-AF65-F5344CB8AC3E}">
        <p14:creationId xmlns:p14="http://schemas.microsoft.com/office/powerpoint/2010/main" val="137795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3200" dirty="0"/>
              <a:t> The location of log transfer and log sort yard facilities</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95.220(a)(12)</a:t>
            </a:r>
            <a:endParaRPr lang="en-US" sz="2400" dirty="0"/>
          </a:p>
          <a:p>
            <a:pPr marL="45720" indent="0">
              <a:buNone/>
            </a:pPr>
            <a:endParaRPr lang="en-US" dirty="0"/>
          </a:p>
          <a:p>
            <a:endParaRPr lang="en-US" dirty="0"/>
          </a:p>
        </p:txBody>
      </p:sp>
      <p:sp>
        <p:nvSpPr>
          <p:cNvPr id="2" name="Title 1"/>
          <p:cNvSpPr>
            <a:spLocks noGrp="1"/>
          </p:cNvSpPr>
          <p:nvPr>
            <p:ph type="title"/>
          </p:nvPr>
        </p:nvSpPr>
        <p:spPr/>
        <p:txBody>
          <a:bodyPr/>
          <a:lstStyle/>
          <a:p>
            <a:r>
              <a:rPr lang="en-US" sz="3600" dirty="0"/>
              <a:t>Required </a:t>
            </a:r>
            <a:r>
              <a:rPr lang="en-US" sz="3600" dirty="0" err="1"/>
              <a:t>INFo</a:t>
            </a:r>
            <a:r>
              <a:rPr lang="en-US" sz="3600" dirty="0"/>
              <a:t>:  LTF</a:t>
            </a:r>
            <a:r>
              <a:rPr lang="en-US" sz="3600" cap="none" dirty="0"/>
              <a:t>s &amp; SORT YARDS</a:t>
            </a:r>
            <a:endParaRPr lang="en-US" sz="3600" dirty="0"/>
          </a:p>
        </p:txBody>
      </p:sp>
    </p:spTree>
    <p:extLst>
      <p:ext uri="{BB962C8B-B14F-4D97-AF65-F5344CB8AC3E}">
        <p14:creationId xmlns:p14="http://schemas.microsoft.com/office/powerpoint/2010/main" val="232498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pPr lvl="0"/>
            <a:r>
              <a:rPr lang="en-US" sz="3200" dirty="0"/>
              <a:t> Where applicable, measures to be taken for control of insect infestation or disease outbreak</a:t>
            </a:r>
          </a:p>
          <a:p>
            <a:pPr marL="45720" lvl="0" indent="0">
              <a:buNone/>
            </a:pPr>
            <a:endParaRPr lang="en-US" dirty="0"/>
          </a:p>
          <a:p>
            <a:pPr marL="45720" lvl="0" indent="0">
              <a:buNone/>
            </a:pPr>
            <a:endParaRPr lang="en-US" dirty="0"/>
          </a:p>
          <a:p>
            <a:pPr marL="45720" lvl="0" indent="0">
              <a:buNone/>
            </a:pPr>
            <a:endParaRPr lang="en-US" dirty="0"/>
          </a:p>
          <a:p>
            <a:pPr marL="45720" lvl="0" indent="0">
              <a:buNone/>
            </a:pPr>
            <a:endParaRPr lang="en-US" dirty="0"/>
          </a:p>
          <a:p>
            <a:pPr lvl="0"/>
            <a:endParaRPr lang="en-US" sz="2400" dirty="0"/>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95.220(a)(13)</a:t>
            </a:r>
            <a:endParaRPr lang="en-US" sz="2400" dirty="0"/>
          </a:p>
          <a:p>
            <a:pPr marL="45720" lvl="0" indent="0">
              <a:buNone/>
            </a:pPr>
            <a:endParaRPr lang="en-US" dirty="0"/>
          </a:p>
        </p:txBody>
      </p:sp>
      <p:sp>
        <p:nvSpPr>
          <p:cNvPr id="2" name="Title 1"/>
          <p:cNvSpPr>
            <a:spLocks noGrp="1"/>
          </p:cNvSpPr>
          <p:nvPr>
            <p:ph type="title"/>
          </p:nvPr>
        </p:nvSpPr>
        <p:spPr>
          <a:xfrm>
            <a:off x="381000" y="228600"/>
            <a:ext cx="8381260" cy="1181641"/>
          </a:xfrm>
        </p:spPr>
        <p:txBody>
          <a:bodyPr/>
          <a:lstStyle/>
          <a:p>
            <a:r>
              <a:rPr lang="en-US" sz="3600" dirty="0"/>
              <a:t>Required </a:t>
            </a:r>
            <a:r>
              <a:rPr lang="en-US" sz="3600" dirty="0" err="1"/>
              <a:t>INFo</a:t>
            </a:r>
            <a:r>
              <a:rPr lang="en-US" sz="3600" dirty="0"/>
              <a:t>: insect &amp; disease control</a:t>
            </a:r>
          </a:p>
        </p:txBody>
      </p:sp>
    </p:spTree>
    <p:extLst>
      <p:ext uri="{BB962C8B-B14F-4D97-AF65-F5344CB8AC3E}">
        <p14:creationId xmlns:p14="http://schemas.microsoft.com/office/powerpoint/2010/main" val="420730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2400" dirty="0"/>
              <a:t>Purpose</a:t>
            </a:r>
            <a:br>
              <a:rPr lang="en-US" sz="2400" dirty="0"/>
            </a:br>
            <a:r>
              <a:rPr lang="en-US" sz="2400" dirty="0"/>
              <a:t>Overview</a:t>
            </a:r>
            <a:br>
              <a:rPr lang="en-US" sz="2400" dirty="0"/>
            </a:br>
            <a:r>
              <a:rPr lang="en-US" sz="2400" dirty="0"/>
              <a:t>Timing</a:t>
            </a:r>
          </a:p>
          <a:p>
            <a:r>
              <a:rPr lang="en-US" sz="2400" dirty="0"/>
              <a:t>Review</a:t>
            </a:r>
          </a:p>
        </p:txBody>
      </p:sp>
      <p:sp>
        <p:nvSpPr>
          <p:cNvPr id="3" name="Title 2"/>
          <p:cNvSpPr>
            <a:spLocks noGrp="1"/>
          </p:cNvSpPr>
          <p:nvPr>
            <p:ph type="title"/>
          </p:nvPr>
        </p:nvSpPr>
        <p:spPr>
          <a:xfrm>
            <a:off x="381000" y="2514600"/>
            <a:ext cx="6324600" cy="2590799"/>
          </a:xfrm>
        </p:spPr>
        <p:txBody>
          <a:bodyPr/>
          <a:lstStyle/>
          <a:p>
            <a:r>
              <a:rPr lang="en-US" dirty="0"/>
              <a:t>DPO background</a:t>
            </a:r>
          </a:p>
        </p:txBody>
      </p:sp>
    </p:spTree>
    <p:extLst>
      <p:ext uri="{BB962C8B-B14F-4D97-AF65-F5344CB8AC3E}">
        <p14:creationId xmlns:p14="http://schemas.microsoft.com/office/powerpoint/2010/main" val="261743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r>
              <a:rPr lang="en-US" sz="3200" dirty="0"/>
              <a:t> An intention to convert forest land to other uses after timber harvesting may be stated in the DPO. </a:t>
            </a: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r>
              <a:rPr lang="en-US" sz="2400" dirty="0">
                <a:solidFill>
                  <a:schemeClr val="accent1">
                    <a:lumMod val="75000"/>
                  </a:schemeClr>
                </a:solidFill>
              </a:rPr>
              <a:t>						    </a:t>
            </a:r>
            <a:r>
              <a:rPr lang="en-US" sz="2400" dirty="0">
                <a:solidFill>
                  <a:srgbClr val="518597"/>
                </a:solidFill>
              </a:rPr>
              <a:t>AS 41.17.110</a:t>
            </a:r>
          </a:p>
          <a:p>
            <a:pPr marL="114300" indent="0">
              <a:buNone/>
            </a:pPr>
            <a:endParaRPr lang="en-US" dirty="0"/>
          </a:p>
        </p:txBody>
      </p:sp>
      <p:sp>
        <p:nvSpPr>
          <p:cNvPr id="2" name="Title 1"/>
          <p:cNvSpPr>
            <a:spLocks noGrp="1"/>
          </p:cNvSpPr>
          <p:nvPr>
            <p:ph type="title"/>
          </p:nvPr>
        </p:nvSpPr>
        <p:spPr>
          <a:xfrm>
            <a:off x="228600" y="355847"/>
            <a:ext cx="8686800" cy="1054394"/>
          </a:xfrm>
        </p:spPr>
        <p:txBody>
          <a:bodyPr/>
          <a:lstStyle/>
          <a:p>
            <a:r>
              <a:rPr lang="en-US" sz="4000" dirty="0"/>
              <a:t>land use conversions &amp; </a:t>
            </a:r>
            <a:r>
              <a:rPr lang="en-US" sz="4000" dirty="0" err="1"/>
              <a:t>dpos</a:t>
            </a:r>
            <a:endParaRPr lang="en-US" sz="4000" dirty="0"/>
          </a:p>
        </p:txBody>
      </p:sp>
    </p:spTree>
    <p:extLst>
      <p:ext uri="{BB962C8B-B14F-4D97-AF65-F5344CB8AC3E}">
        <p14:creationId xmlns:p14="http://schemas.microsoft.com/office/powerpoint/2010/main" val="1832215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a:bodyPr>
          <a:lstStyle/>
          <a:p>
            <a:r>
              <a:rPr lang="en-US" sz="2800" dirty="0"/>
              <a:t>Any requests for variation, including</a:t>
            </a:r>
          </a:p>
          <a:p>
            <a:pPr lvl="1"/>
            <a:r>
              <a:rPr lang="en-US" sz="2800" dirty="0"/>
              <a:t>Variations from riparian standards or other standards in FRPA or its regulations </a:t>
            </a:r>
            <a:r>
              <a:rPr lang="en-US" sz="2400" dirty="0">
                <a:solidFill>
                  <a:srgbClr val="518597"/>
                </a:solidFill>
              </a:rPr>
              <a:t>(11 AAC 95.235)</a:t>
            </a:r>
            <a:endParaRPr lang="en-US" sz="2400" dirty="0"/>
          </a:p>
          <a:p>
            <a:pPr lvl="1"/>
            <a:r>
              <a:rPr lang="en-US" sz="2800" dirty="0"/>
              <a:t>Small streamside variations in Region </a:t>
            </a:r>
            <a:r>
              <a:rPr lang="en-US" sz="2400" dirty="0">
                <a:solidFill>
                  <a:srgbClr val="518597"/>
                </a:solidFill>
              </a:rPr>
              <a:t>(11 AAC 95.240)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95.220(a)(14)</a:t>
            </a:r>
            <a:endParaRPr lang="en-US" sz="2400" dirty="0"/>
          </a:p>
        </p:txBody>
      </p:sp>
      <p:sp>
        <p:nvSpPr>
          <p:cNvPr id="2" name="Title 1"/>
          <p:cNvSpPr>
            <a:spLocks noGrp="1"/>
          </p:cNvSpPr>
          <p:nvPr>
            <p:ph type="title"/>
          </p:nvPr>
        </p:nvSpPr>
        <p:spPr/>
        <p:txBody>
          <a:bodyPr>
            <a:normAutofit/>
          </a:bodyPr>
          <a:lstStyle/>
          <a:p>
            <a:r>
              <a:rPr lang="en-US" sz="4400" dirty="0"/>
              <a:t>DPOs:  variation requests </a:t>
            </a:r>
          </a:p>
        </p:txBody>
      </p:sp>
    </p:spTree>
    <p:extLst>
      <p:ext uri="{BB962C8B-B14F-4D97-AF65-F5344CB8AC3E}">
        <p14:creationId xmlns:p14="http://schemas.microsoft.com/office/powerpoint/2010/main" val="1498419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lnSpcReduction="10000"/>
          </a:bodyPr>
          <a:lstStyle/>
          <a:p>
            <a:r>
              <a:rPr lang="en-US" sz="2600" dirty="0"/>
              <a:t>A map at 1:12,000 scale or finer that clearly shows the anadromous fish waterbody and the approximate location of the requested, numbered trees</a:t>
            </a:r>
          </a:p>
          <a:p>
            <a:r>
              <a:rPr lang="en-US" sz="2600" dirty="0"/>
              <a:t>A list of requested trees giving the species, DBH, and distance to ordinary high water mark (OHWM) of each tree;</a:t>
            </a:r>
          </a:p>
          <a:p>
            <a:r>
              <a:rPr lang="en-US" sz="2600" dirty="0"/>
              <a:t>Length of reach in the request</a:t>
            </a:r>
          </a:p>
          <a:p>
            <a:r>
              <a:rPr lang="en-US" sz="2600" dirty="0"/>
              <a:t>The surface water body classification type</a:t>
            </a:r>
          </a:p>
          <a:p>
            <a:r>
              <a:rPr lang="en-US" sz="2600" dirty="0"/>
              <a:t>Average channel width of the reach in the request</a:t>
            </a:r>
          </a:p>
          <a:p>
            <a:pPr marL="45720" indent="0">
              <a:buNone/>
            </a:pPr>
            <a:r>
              <a:rPr lang="en-US" sz="2400" dirty="0">
                <a:solidFill>
                  <a:srgbClr val="518597"/>
                </a:solidFill>
              </a:rPr>
              <a:t>					   11 AAC 95.220(a)(14)</a:t>
            </a:r>
            <a:endParaRPr lang="en-US" sz="2400" dirty="0"/>
          </a:p>
          <a:p>
            <a:pPr marL="45720" indent="0">
              <a:buNone/>
            </a:pPr>
            <a:endParaRPr lang="en-US" dirty="0"/>
          </a:p>
        </p:txBody>
      </p:sp>
      <p:sp>
        <p:nvSpPr>
          <p:cNvPr id="2" name="Title 1"/>
          <p:cNvSpPr>
            <a:spLocks noGrp="1"/>
          </p:cNvSpPr>
          <p:nvPr>
            <p:ph type="title"/>
          </p:nvPr>
        </p:nvSpPr>
        <p:spPr/>
        <p:txBody>
          <a:bodyPr>
            <a:noAutofit/>
          </a:bodyPr>
          <a:lstStyle/>
          <a:p>
            <a:r>
              <a:rPr lang="en-US" sz="3600" dirty="0"/>
              <a:t>Riparian variation requests – Region I</a:t>
            </a:r>
          </a:p>
        </p:txBody>
      </p:sp>
    </p:spTree>
    <p:extLst>
      <p:ext uri="{BB962C8B-B14F-4D97-AF65-F5344CB8AC3E}">
        <p14:creationId xmlns:p14="http://schemas.microsoft.com/office/powerpoint/2010/main" val="88692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a:bodyPr>
          <a:lstStyle/>
          <a:p>
            <a:r>
              <a:rPr lang="en-US" sz="2800" dirty="0"/>
              <a:t>The number of stems </a:t>
            </a:r>
            <a:r>
              <a:rPr lang="en-US" sz="2800" b="1" u="sng" dirty="0"/>
              <a:t>&gt;</a:t>
            </a:r>
            <a:r>
              <a:rPr lang="en-US" sz="2800" dirty="0"/>
              <a:t>12” in the riparian retention area of the reach in the request</a:t>
            </a:r>
          </a:p>
          <a:p>
            <a:r>
              <a:rPr lang="en-US" sz="2800" dirty="0"/>
              <a:t>The percentage of stems </a:t>
            </a:r>
            <a:r>
              <a:rPr lang="en-US" sz="2800" b="1" u="sng" dirty="0"/>
              <a:t>&gt;</a:t>
            </a:r>
            <a:r>
              <a:rPr lang="en-US" sz="2800" dirty="0"/>
              <a:t>12” in the reach that the operator is requesting to harvest, and that were harvested under a prior variation request, if any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95.220(a)(14)</a:t>
            </a:r>
            <a:endParaRPr lang="en-US" sz="2400" dirty="0"/>
          </a:p>
          <a:p>
            <a:pPr marL="45720" indent="0">
              <a:buNone/>
            </a:pPr>
            <a:endParaRPr lang="en-US" sz="2400" dirty="0"/>
          </a:p>
        </p:txBody>
      </p:sp>
      <p:sp>
        <p:nvSpPr>
          <p:cNvPr id="2" name="Title 1"/>
          <p:cNvSpPr>
            <a:spLocks noGrp="1"/>
          </p:cNvSpPr>
          <p:nvPr>
            <p:ph type="title"/>
          </p:nvPr>
        </p:nvSpPr>
        <p:spPr/>
        <p:txBody>
          <a:bodyPr>
            <a:noAutofit/>
          </a:bodyPr>
          <a:lstStyle/>
          <a:p>
            <a:r>
              <a:rPr lang="en-US" sz="3600" dirty="0"/>
              <a:t>Riparian variation requests – Region I, </a:t>
            </a:r>
            <a:r>
              <a:rPr lang="en-US" sz="3600" cap="none" dirty="0"/>
              <a:t>cont.</a:t>
            </a:r>
            <a:endParaRPr lang="en-US" sz="3600" dirty="0"/>
          </a:p>
        </p:txBody>
      </p:sp>
    </p:spTree>
    <p:extLst>
      <p:ext uri="{BB962C8B-B14F-4D97-AF65-F5344CB8AC3E}">
        <p14:creationId xmlns:p14="http://schemas.microsoft.com/office/powerpoint/2010/main" val="294005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pPr>
              <a:spcBef>
                <a:spcPts val="0"/>
              </a:spcBef>
            </a:pPr>
            <a:r>
              <a:rPr lang="en-US" sz="2800" dirty="0"/>
              <a:t>A map at 1:12,000 scale or finer that clearly shows the anadromous or high value resident fish water body and the approximate location of the requested trees</a:t>
            </a:r>
          </a:p>
          <a:p>
            <a:pPr>
              <a:spcBef>
                <a:spcPts val="0"/>
              </a:spcBef>
            </a:pPr>
            <a:r>
              <a:rPr lang="en-US" sz="2800" dirty="0"/>
              <a:t>Length of reach along which the variation trees are requested;</a:t>
            </a:r>
          </a:p>
          <a:p>
            <a:pPr>
              <a:spcBef>
                <a:spcPts val="0"/>
              </a:spcBef>
            </a:pPr>
            <a:r>
              <a:rPr lang="en-US" sz="2800" dirty="0"/>
              <a:t>The surface water body classification type</a:t>
            </a:r>
          </a:p>
          <a:p>
            <a:pPr>
              <a:spcBef>
                <a:spcPts val="0"/>
              </a:spcBef>
            </a:pPr>
            <a:r>
              <a:rPr lang="en-US" sz="2800" dirty="0"/>
              <a:t>Average channel width of the reach</a:t>
            </a:r>
          </a:p>
          <a:p>
            <a:pPr marL="45720" indent="0">
              <a:buNone/>
            </a:pPr>
            <a:r>
              <a:rPr lang="en-US" dirty="0">
                <a:solidFill>
                  <a:srgbClr val="518597"/>
                </a:solidFill>
              </a:rPr>
              <a:t>					         </a:t>
            </a:r>
          </a:p>
          <a:p>
            <a:pPr marL="45720" indent="0">
              <a:buNone/>
            </a:pPr>
            <a:endParaRPr lang="en-US" dirty="0">
              <a:solidFill>
                <a:srgbClr val="518597"/>
              </a:solidFill>
            </a:endParaRPr>
          </a:p>
          <a:p>
            <a:pPr marL="45720" indent="0">
              <a:buNone/>
            </a:pPr>
            <a:r>
              <a:rPr lang="en-US" dirty="0">
                <a:solidFill>
                  <a:srgbClr val="518597"/>
                </a:solidFill>
              </a:rPr>
              <a:t>					   </a:t>
            </a:r>
            <a:r>
              <a:rPr lang="en-US" sz="2400" dirty="0">
                <a:solidFill>
                  <a:srgbClr val="518597"/>
                </a:solidFill>
              </a:rPr>
              <a:t>11 AAC 95.220(a)(14)</a:t>
            </a:r>
            <a:endParaRPr lang="en-US" sz="2400" dirty="0"/>
          </a:p>
          <a:p>
            <a:endParaRPr lang="en-US" dirty="0"/>
          </a:p>
        </p:txBody>
      </p:sp>
      <p:sp>
        <p:nvSpPr>
          <p:cNvPr id="2" name="Title 1"/>
          <p:cNvSpPr>
            <a:spLocks noGrp="1"/>
          </p:cNvSpPr>
          <p:nvPr>
            <p:ph type="title"/>
          </p:nvPr>
        </p:nvSpPr>
        <p:spPr/>
        <p:txBody>
          <a:bodyPr>
            <a:normAutofit/>
          </a:bodyPr>
          <a:lstStyle/>
          <a:p>
            <a:r>
              <a:rPr lang="en-US" sz="3600" dirty="0"/>
              <a:t>variation requests – Region II-III</a:t>
            </a:r>
          </a:p>
        </p:txBody>
      </p:sp>
    </p:spTree>
    <p:extLst>
      <p:ext uri="{BB962C8B-B14F-4D97-AF65-F5344CB8AC3E}">
        <p14:creationId xmlns:p14="http://schemas.microsoft.com/office/powerpoint/2010/main" val="587713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800" dirty="0"/>
              <a:t>A description of the species and the DBH range of the trees requested for harvesting;</a:t>
            </a:r>
          </a:p>
          <a:p>
            <a:r>
              <a:rPr lang="en-US" sz="2800" dirty="0"/>
              <a:t>The minimum distance from OHWM to the proposed variation harvest</a:t>
            </a:r>
          </a:p>
          <a:p>
            <a:r>
              <a:rPr lang="en-US" sz="2800" dirty="0"/>
              <a:t>The percentage of trees </a:t>
            </a:r>
            <a:r>
              <a:rPr lang="en-US" sz="2800" b="1" u="sng" dirty="0"/>
              <a:t>&gt;</a:t>
            </a:r>
            <a:r>
              <a:rPr lang="en-US" sz="2800" dirty="0"/>
              <a:t>9” DBH in the reach requested that the operator is requesting to harvest, and that were harvested under a prior variation request, if any</a:t>
            </a:r>
          </a:p>
          <a:p>
            <a:pPr marL="45720" indent="0">
              <a:buNone/>
            </a:pPr>
            <a:r>
              <a:rPr lang="en-US" dirty="0">
                <a:solidFill>
                  <a:srgbClr val="518597"/>
                </a:solidFill>
              </a:rPr>
              <a:t>					          </a:t>
            </a:r>
          </a:p>
          <a:p>
            <a:pPr marL="45720" indent="0">
              <a:buNone/>
            </a:pPr>
            <a:r>
              <a:rPr lang="en-US" sz="2400" dirty="0">
                <a:solidFill>
                  <a:srgbClr val="518597"/>
                </a:solidFill>
              </a:rPr>
              <a:t>					   11 AAC 95.220(a)(14)</a:t>
            </a:r>
            <a:endParaRPr lang="en-US" sz="2400" dirty="0"/>
          </a:p>
          <a:p>
            <a:endParaRPr lang="en-US" dirty="0"/>
          </a:p>
        </p:txBody>
      </p:sp>
      <p:sp>
        <p:nvSpPr>
          <p:cNvPr id="2" name="Title 1"/>
          <p:cNvSpPr>
            <a:spLocks noGrp="1"/>
          </p:cNvSpPr>
          <p:nvPr>
            <p:ph type="title"/>
          </p:nvPr>
        </p:nvSpPr>
        <p:spPr>
          <a:xfrm>
            <a:off x="228600" y="355847"/>
            <a:ext cx="8686800" cy="1054394"/>
          </a:xfrm>
        </p:spPr>
        <p:txBody>
          <a:bodyPr>
            <a:noAutofit/>
          </a:bodyPr>
          <a:lstStyle/>
          <a:p>
            <a:r>
              <a:rPr lang="en-US" sz="3600" dirty="0"/>
              <a:t>variation requests – Region II-III</a:t>
            </a:r>
            <a:r>
              <a:rPr lang="en-US" sz="3600" cap="none" dirty="0"/>
              <a:t>, cont.</a:t>
            </a:r>
            <a:endParaRPr lang="en-US" sz="3600" dirty="0"/>
          </a:p>
        </p:txBody>
      </p:sp>
    </p:spTree>
    <p:extLst>
      <p:ext uri="{BB962C8B-B14F-4D97-AF65-F5344CB8AC3E}">
        <p14:creationId xmlns:p14="http://schemas.microsoft.com/office/powerpoint/2010/main" val="49116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10329"/>
          </a:xfrm>
        </p:spPr>
        <p:txBody>
          <a:bodyPr>
            <a:noAutofit/>
          </a:bodyPr>
          <a:lstStyle/>
          <a:p>
            <a:r>
              <a:rPr lang="en-US" sz="2400" dirty="0"/>
              <a:t>The following activities are allowed in a riparian area without a variation, but must be identified in a DPO and comply with FRPA and its regulations: </a:t>
            </a:r>
          </a:p>
          <a:p>
            <a:pPr lvl="1"/>
            <a:r>
              <a:rPr lang="en-US" sz="2400" dirty="0"/>
              <a:t>Road building for stream crossings where there is no feasible alternative that are built in compliance with road construction standards in </a:t>
            </a:r>
            <a:r>
              <a:rPr lang="en-US" sz="2400" dirty="0">
                <a:solidFill>
                  <a:srgbClr val="518597"/>
                </a:solidFill>
              </a:rPr>
              <a:t>11 AAC 95.285(b) </a:t>
            </a:r>
          </a:p>
          <a:p>
            <a:pPr lvl="1"/>
            <a:r>
              <a:rPr lang="en-US" sz="2400" dirty="0"/>
              <a:t>Water body crossing built in accordance with the bridge standards in </a:t>
            </a:r>
            <a:r>
              <a:rPr lang="en-US" sz="2400" dirty="0">
                <a:solidFill>
                  <a:srgbClr val="518597"/>
                </a:solidFill>
              </a:rPr>
              <a:t>11 AAC 95.300</a:t>
            </a:r>
            <a:endParaRPr lang="en-US" sz="2400" dirty="0"/>
          </a:p>
          <a:p>
            <a:pPr lvl="1"/>
            <a:r>
              <a:rPr lang="en-US" sz="2400" dirty="0"/>
              <a:t>Locating material extraction sites in braided, glacial floodplains in compliance with material site standards in </a:t>
            </a:r>
            <a:r>
              <a:rPr lang="en-US" sz="2400" dirty="0">
                <a:solidFill>
                  <a:srgbClr val="518597"/>
                </a:solidFill>
              </a:rPr>
              <a:t>11 AAC 95.325</a:t>
            </a:r>
            <a:endParaRPr lang="en-US" sz="2400" dirty="0"/>
          </a:p>
          <a:p>
            <a:pPr marL="45720" indent="0">
              <a:buNone/>
            </a:pPr>
            <a:r>
              <a:rPr lang="en-US" sz="2400" dirty="0">
                <a:solidFill>
                  <a:srgbClr val="518597"/>
                </a:solidFill>
              </a:rPr>
              <a:t>					11 AAC 95.275(a), (b)</a:t>
            </a:r>
            <a:endParaRPr lang="en-US" sz="2400" dirty="0"/>
          </a:p>
          <a:p>
            <a:pPr marL="45720" indent="0">
              <a:buNone/>
            </a:pPr>
            <a:endParaRPr lang="en-US" sz="2400" dirty="0"/>
          </a:p>
        </p:txBody>
      </p:sp>
      <p:sp>
        <p:nvSpPr>
          <p:cNvPr id="4" name="Title 3"/>
          <p:cNvSpPr>
            <a:spLocks noGrp="1"/>
          </p:cNvSpPr>
          <p:nvPr>
            <p:ph type="title"/>
          </p:nvPr>
        </p:nvSpPr>
        <p:spPr/>
        <p:txBody>
          <a:bodyPr/>
          <a:lstStyle/>
          <a:p>
            <a:r>
              <a:rPr lang="en-US" sz="3600" dirty="0"/>
              <a:t>ALLOWED USES in Riparian areas</a:t>
            </a:r>
          </a:p>
        </p:txBody>
      </p:sp>
    </p:spTree>
    <p:extLst>
      <p:ext uri="{BB962C8B-B14F-4D97-AF65-F5344CB8AC3E}">
        <p14:creationId xmlns:p14="http://schemas.microsoft.com/office/powerpoint/2010/main" val="1589124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3200" dirty="0"/>
              <a:t>A summary of the detailed plan of operation submitted on a summary form provided by the division. </a:t>
            </a:r>
          </a:p>
          <a:p>
            <a:endParaRPr lang="en-US" dirty="0"/>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95.220(a)(14)</a:t>
            </a:r>
            <a:endParaRPr lang="en-US" sz="2400" dirty="0"/>
          </a:p>
          <a:p>
            <a:pPr marL="45720" indent="0">
              <a:buNone/>
            </a:pPr>
            <a:endParaRPr lang="en-US" dirty="0"/>
          </a:p>
        </p:txBody>
      </p:sp>
      <p:sp>
        <p:nvSpPr>
          <p:cNvPr id="2" name="Title 1"/>
          <p:cNvSpPr>
            <a:spLocks noGrp="1"/>
          </p:cNvSpPr>
          <p:nvPr>
            <p:ph type="title"/>
          </p:nvPr>
        </p:nvSpPr>
        <p:spPr/>
        <p:txBody>
          <a:bodyPr/>
          <a:lstStyle/>
          <a:p>
            <a:r>
              <a:rPr lang="en-US" sz="4000" dirty="0"/>
              <a:t>Required </a:t>
            </a:r>
            <a:r>
              <a:rPr lang="en-US" sz="4000" dirty="0" err="1"/>
              <a:t>INFo</a:t>
            </a:r>
            <a:r>
              <a:rPr lang="en-US" sz="4000" dirty="0"/>
              <a:t>:  DPO summary</a:t>
            </a:r>
          </a:p>
        </p:txBody>
      </p:sp>
    </p:spTree>
    <p:extLst>
      <p:ext uri="{BB962C8B-B14F-4D97-AF65-F5344CB8AC3E}">
        <p14:creationId xmlns:p14="http://schemas.microsoft.com/office/powerpoint/2010/main" val="3780175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400" dirty="0"/>
              <a:t>Identify a </a:t>
            </a:r>
            <a:r>
              <a:rPr lang="en-US" sz="2400" u="sng" dirty="0"/>
              <a:t>corporation</a:t>
            </a:r>
            <a:r>
              <a:rPr lang="en-US" sz="2400" dirty="0"/>
              <a:t> by a copy of the corporation's certificate of incorporation and articles of incorporation showing the corporation's name, state of incorporation, and identities of the registered agent, president, vice president, secretary, and treasurer.  </a:t>
            </a:r>
          </a:p>
          <a:p>
            <a:r>
              <a:rPr lang="en-US" sz="2400" dirty="0"/>
              <a:t>Identify a </a:t>
            </a:r>
            <a:r>
              <a:rPr lang="en-US" sz="2400" u="sng" dirty="0"/>
              <a:t>limited partnership</a:t>
            </a:r>
            <a:r>
              <a:rPr lang="en-US" sz="2400" dirty="0"/>
              <a:t> by a copy of the limited partnership agreement, by evidence of filing of the limited partnership in the real property records as required by AS 32.11.010(a), and by the names and addresses of all general partners.  </a:t>
            </a:r>
          </a:p>
          <a:p>
            <a:pPr marL="45720" indent="0">
              <a:buNone/>
            </a:pPr>
            <a:r>
              <a:rPr lang="en-US" sz="2400" dirty="0">
                <a:solidFill>
                  <a:srgbClr val="518597"/>
                </a:solidFill>
              </a:rPr>
              <a:t>						11 AAC 95.220(b)</a:t>
            </a:r>
            <a:endParaRPr lang="en-US" sz="2400" dirty="0"/>
          </a:p>
          <a:p>
            <a:pPr marL="45720" indent="0">
              <a:buNone/>
            </a:pPr>
            <a:endParaRPr lang="en-US" dirty="0"/>
          </a:p>
        </p:txBody>
      </p:sp>
      <p:sp>
        <p:nvSpPr>
          <p:cNvPr id="2" name="Title 1"/>
          <p:cNvSpPr>
            <a:spLocks noGrp="1"/>
          </p:cNvSpPr>
          <p:nvPr>
            <p:ph type="title"/>
          </p:nvPr>
        </p:nvSpPr>
        <p:spPr/>
        <p:txBody>
          <a:bodyPr/>
          <a:lstStyle/>
          <a:p>
            <a:r>
              <a:rPr lang="en-US" sz="3600" dirty="0"/>
              <a:t>CORPORATIONS &amp; Limited partnerships</a:t>
            </a:r>
          </a:p>
        </p:txBody>
      </p:sp>
    </p:spTree>
    <p:extLst>
      <p:ext uri="{BB962C8B-B14F-4D97-AF65-F5344CB8AC3E}">
        <p14:creationId xmlns:p14="http://schemas.microsoft.com/office/powerpoint/2010/main" val="364839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6530"/>
          </a:xfrm>
        </p:spPr>
        <p:txBody>
          <a:bodyPr>
            <a:normAutofit/>
          </a:bodyPr>
          <a:lstStyle/>
          <a:p>
            <a:pPr marL="45720" indent="0">
              <a:buNone/>
            </a:pPr>
            <a:r>
              <a:rPr lang="en-US" sz="2600" dirty="0"/>
              <a:t>Identify a general partnership or JV by documentation showing the</a:t>
            </a:r>
          </a:p>
          <a:p>
            <a:r>
              <a:rPr lang="en-US" sz="2600" dirty="0"/>
              <a:t>Proper name of the partnership or JV</a:t>
            </a:r>
          </a:p>
          <a:p>
            <a:r>
              <a:rPr lang="en-US" sz="2600" dirty="0"/>
              <a:t>Date that the partnership or JV was formed</a:t>
            </a:r>
          </a:p>
          <a:p>
            <a:r>
              <a:rPr lang="en-US" sz="2600" dirty="0"/>
              <a:t>Mailing address of the partnership or JV</a:t>
            </a:r>
          </a:p>
          <a:p>
            <a:r>
              <a:rPr lang="en-US" sz="2600" dirty="0"/>
              <a:t>Physical address of the partnership or JV</a:t>
            </a:r>
          </a:p>
          <a:p>
            <a:r>
              <a:rPr lang="en-US" sz="2600" dirty="0"/>
              <a:t>Names and titles of persons authorized to act for the partnership or JV</a:t>
            </a:r>
          </a:p>
          <a:p>
            <a:r>
              <a:rPr lang="en-US" sz="2600" dirty="0"/>
              <a:t>Names &amp; addresses of all partners/parties to a JV</a:t>
            </a:r>
          </a:p>
          <a:p>
            <a:pPr marL="45720" indent="0">
              <a:buNone/>
            </a:pPr>
            <a:r>
              <a:rPr lang="en-US" sz="2400" dirty="0">
                <a:solidFill>
                  <a:srgbClr val="518597"/>
                </a:solidFill>
              </a:rPr>
              <a:t>						11 AAC 95.220(b)</a:t>
            </a:r>
            <a:endParaRPr lang="en-US" sz="2400" dirty="0"/>
          </a:p>
          <a:p>
            <a:pPr marL="45720" indent="0">
              <a:buNone/>
            </a:pPr>
            <a:endParaRPr lang="en-US" dirty="0"/>
          </a:p>
        </p:txBody>
      </p:sp>
      <p:sp>
        <p:nvSpPr>
          <p:cNvPr id="2" name="Title 1"/>
          <p:cNvSpPr>
            <a:spLocks noGrp="1"/>
          </p:cNvSpPr>
          <p:nvPr>
            <p:ph type="title"/>
          </p:nvPr>
        </p:nvSpPr>
        <p:spPr>
          <a:xfrm>
            <a:off x="381000" y="228600"/>
            <a:ext cx="8381260" cy="1181641"/>
          </a:xfrm>
        </p:spPr>
        <p:txBody>
          <a:bodyPr/>
          <a:lstStyle/>
          <a:p>
            <a:r>
              <a:rPr lang="en-US" sz="3600" dirty="0"/>
              <a:t>General partnerships &amp; joint ventures</a:t>
            </a:r>
          </a:p>
        </p:txBody>
      </p:sp>
    </p:spTree>
    <p:extLst>
      <p:ext uri="{BB962C8B-B14F-4D97-AF65-F5344CB8AC3E}">
        <p14:creationId xmlns:p14="http://schemas.microsoft.com/office/powerpoint/2010/main" val="241289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3200" dirty="0"/>
              <a:t> DPOs are the means of reviewing proposed operations for consistency with FRPA and its regulations.</a:t>
            </a:r>
          </a:p>
          <a:p>
            <a:pPr marL="45720" indent="0">
              <a:buNone/>
            </a:pPr>
            <a:endParaRPr lang="en-US" sz="2800" dirty="0">
              <a:solidFill>
                <a:srgbClr val="518597"/>
              </a:solidFill>
            </a:endParaRPr>
          </a:p>
          <a:p>
            <a:pPr marL="45720" indent="0">
              <a:buNone/>
            </a:pPr>
            <a:endParaRPr lang="en-US" sz="2800" dirty="0">
              <a:solidFill>
                <a:srgbClr val="518597"/>
              </a:solidFill>
            </a:endParaRPr>
          </a:p>
          <a:p>
            <a:pPr marL="45720" indent="0">
              <a:buNone/>
            </a:pPr>
            <a:endParaRPr lang="en-US" sz="2800" dirty="0">
              <a:solidFill>
                <a:srgbClr val="518597"/>
              </a:solidFill>
            </a:endParaRPr>
          </a:p>
          <a:p>
            <a:pPr marL="45720" indent="0">
              <a:buNone/>
            </a:pPr>
            <a:endParaRPr lang="en-US" sz="2800" dirty="0">
              <a:solidFill>
                <a:srgbClr val="518597"/>
              </a:solidFill>
            </a:endParaRPr>
          </a:p>
          <a:p>
            <a:pPr marL="45720" indent="0">
              <a:buNone/>
            </a:pPr>
            <a:endParaRPr lang="en-US" sz="2800" dirty="0">
              <a:solidFill>
                <a:srgbClr val="518597"/>
              </a:solidFill>
            </a:endParaRPr>
          </a:p>
          <a:p>
            <a:pPr marL="45720" indent="0">
              <a:buNone/>
            </a:pPr>
            <a:r>
              <a:rPr lang="en-US" sz="2800" dirty="0">
                <a:solidFill>
                  <a:srgbClr val="518597"/>
                </a:solidFill>
              </a:rPr>
              <a:t>					  Sec. 41.17.090. (a)</a:t>
            </a:r>
          </a:p>
        </p:txBody>
      </p:sp>
      <p:sp>
        <p:nvSpPr>
          <p:cNvPr id="2" name="Title 1"/>
          <p:cNvSpPr>
            <a:spLocks noGrp="1"/>
          </p:cNvSpPr>
          <p:nvPr>
            <p:ph type="title"/>
          </p:nvPr>
        </p:nvSpPr>
        <p:spPr/>
        <p:txBody>
          <a:bodyPr/>
          <a:lstStyle/>
          <a:p>
            <a:r>
              <a:rPr lang="en-US" sz="4400" dirty="0"/>
              <a:t>purpose</a:t>
            </a:r>
          </a:p>
        </p:txBody>
      </p:sp>
    </p:spTree>
    <p:extLst>
      <p:ext uri="{BB962C8B-B14F-4D97-AF65-F5344CB8AC3E}">
        <p14:creationId xmlns:p14="http://schemas.microsoft.com/office/powerpoint/2010/main" val="311157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Voluntary plan of operations</a:t>
            </a:r>
          </a:p>
        </p:txBody>
      </p:sp>
    </p:spTree>
    <p:extLst>
      <p:ext uri="{BB962C8B-B14F-4D97-AF65-F5344CB8AC3E}">
        <p14:creationId xmlns:p14="http://schemas.microsoft.com/office/powerpoint/2010/main" val="3171753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600" dirty="0"/>
              <a:t>A forest landowner, timber owner, or operator may provide DNR with a voluntary plan of operations that describes the long‑term plans for timber harvesting.  </a:t>
            </a:r>
          </a:p>
          <a:p>
            <a:r>
              <a:rPr lang="en-US" sz="2600" dirty="0"/>
              <a:t>The purpose of a voluntary plan is to give DOF and the public an early opportunity to review plans, identify areas of concern, and provide local knowledge and early notice of potential problems to the forest landowner, timber owner, or operator.</a:t>
            </a:r>
          </a:p>
          <a:p>
            <a:pPr marL="45720" indent="0">
              <a:buNone/>
            </a:pPr>
            <a:r>
              <a:rPr lang="en-US" sz="2600" dirty="0">
                <a:solidFill>
                  <a:srgbClr val="518597"/>
                </a:solidFill>
              </a:rPr>
              <a:t>					        </a:t>
            </a:r>
            <a:r>
              <a:rPr lang="en-US" sz="2400" dirty="0">
                <a:solidFill>
                  <a:srgbClr val="518597"/>
                </a:solidFill>
              </a:rPr>
              <a:t>Sec. 41.17.090. (b)</a:t>
            </a:r>
          </a:p>
          <a:p>
            <a:pPr marL="45720" indent="0">
              <a:buNone/>
            </a:pPr>
            <a:endParaRPr lang="en-US" sz="2400" dirty="0"/>
          </a:p>
        </p:txBody>
      </p:sp>
      <p:sp>
        <p:nvSpPr>
          <p:cNvPr id="2" name="Title 1"/>
          <p:cNvSpPr>
            <a:spLocks noGrp="1"/>
          </p:cNvSpPr>
          <p:nvPr>
            <p:ph type="title"/>
          </p:nvPr>
        </p:nvSpPr>
        <p:spPr/>
        <p:txBody>
          <a:bodyPr>
            <a:normAutofit/>
          </a:bodyPr>
          <a:lstStyle/>
          <a:p>
            <a:r>
              <a:rPr lang="en-US" sz="3600" dirty="0"/>
              <a:t>Voluntary plans of operation</a:t>
            </a:r>
          </a:p>
        </p:txBody>
      </p:sp>
    </p:spTree>
    <p:extLst>
      <p:ext uri="{BB962C8B-B14F-4D97-AF65-F5344CB8AC3E}">
        <p14:creationId xmlns:p14="http://schemas.microsoft.com/office/powerpoint/2010/main" val="417431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DOF will, after receipt of the plan, distribute a copy of the voluntary plan of operations to each agency within 10 days</a:t>
            </a:r>
          </a:p>
          <a:p>
            <a:r>
              <a:rPr lang="en-US" sz="2800" dirty="0"/>
              <a:t>DOF will distribute summary informa­tion to persons on the mailing list.</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95.210(a)</a:t>
            </a:r>
          </a:p>
        </p:txBody>
      </p:sp>
      <p:sp>
        <p:nvSpPr>
          <p:cNvPr id="2" name="Title 1"/>
          <p:cNvSpPr>
            <a:spLocks noGrp="1"/>
          </p:cNvSpPr>
          <p:nvPr>
            <p:ph type="title"/>
          </p:nvPr>
        </p:nvSpPr>
        <p:spPr>
          <a:xfrm>
            <a:off x="228600" y="304800"/>
            <a:ext cx="8610600" cy="1054394"/>
          </a:xfrm>
        </p:spPr>
        <p:txBody>
          <a:bodyPr>
            <a:normAutofit fontScale="90000"/>
          </a:bodyPr>
          <a:lstStyle/>
          <a:p>
            <a:r>
              <a:rPr lang="en-US" sz="4400" dirty="0"/>
              <a:t>Voluntary plan distribution</a:t>
            </a:r>
          </a:p>
        </p:txBody>
      </p:sp>
    </p:spTree>
    <p:extLst>
      <p:ext uri="{BB962C8B-B14F-4D97-AF65-F5344CB8AC3E}">
        <p14:creationId xmlns:p14="http://schemas.microsoft.com/office/powerpoint/2010/main" val="403814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800" dirty="0"/>
              <a:t>DOF will review the voluntary plan and provide a written response to the forest landowner, timber owner, or operator within 60 days after it is filed. </a:t>
            </a:r>
          </a:p>
          <a:p>
            <a:r>
              <a:rPr lang="en-US" sz="2800" dirty="0"/>
              <a:t>DOF will not consider any comments received more than 45 days after the filing date.  </a:t>
            </a:r>
          </a:p>
          <a:p>
            <a:pPr marL="45720" indent="0">
              <a:buNone/>
            </a:pPr>
            <a:r>
              <a:rPr lang="en-US" sz="2400" dirty="0">
                <a:solidFill>
                  <a:srgbClr val="518597"/>
                </a:solidFill>
              </a:rPr>
              <a:t>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95.210(b)</a:t>
            </a:r>
          </a:p>
          <a:p>
            <a:pPr marL="45720" indent="0">
              <a:buNone/>
            </a:pPr>
            <a:endParaRPr lang="en-US" dirty="0"/>
          </a:p>
        </p:txBody>
      </p:sp>
      <p:sp>
        <p:nvSpPr>
          <p:cNvPr id="2" name="Title 1"/>
          <p:cNvSpPr>
            <a:spLocks noGrp="1"/>
          </p:cNvSpPr>
          <p:nvPr>
            <p:ph type="title"/>
          </p:nvPr>
        </p:nvSpPr>
        <p:spPr/>
        <p:txBody>
          <a:bodyPr>
            <a:normAutofit/>
          </a:bodyPr>
          <a:lstStyle/>
          <a:p>
            <a:r>
              <a:rPr lang="en-US" sz="4400" dirty="0"/>
              <a:t>Voluntary plan review</a:t>
            </a:r>
          </a:p>
        </p:txBody>
      </p:sp>
    </p:spTree>
    <p:extLst>
      <p:ext uri="{BB962C8B-B14F-4D97-AF65-F5344CB8AC3E}">
        <p14:creationId xmlns:p14="http://schemas.microsoft.com/office/powerpoint/2010/main" val="600540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800" dirty="0"/>
              <a:t>The DOF response to a voluntary plan will identify areas of concern, provide local knowledge, and early notice of potential prob­lems, including any conflicts with FRPA or its regulations.  The specificity of the response will depend upon the quality and type of information supplied in the plan.  </a:t>
            </a:r>
          </a:p>
          <a:p>
            <a:r>
              <a:rPr lang="en-US" sz="2800" dirty="0"/>
              <a:t>DOF will send a copy of all comments to the forest landowner, timber owner, or operator. </a:t>
            </a:r>
          </a:p>
          <a:p>
            <a:pPr marL="45720" indent="0">
              <a:buNone/>
            </a:pPr>
            <a:r>
              <a:rPr lang="en-US" sz="2400" dirty="0">
                <a:solidFill>
                  <a:srgbClr val="518597"/>
                </a:solidFill>
              </a:rPr>
              <a:t>						</a:t>
            </a:r>
          </a:p>
          <a:p>
            <a:pPr marL="45720" indent="0">
              <a:buNone/>
            </a:pPr>
            <a:r>
              <a:rPr lang="en-US" sz="2400" dirty="0">
                <a:solidFill>
                  <a:srgbClr val="518597"/>
                </a:solidFill>
              </a:rPr>
              <a:t>						11 AAC 95.210(b)</a:t>
            </a:r>
          </a:p>
          <a:p>
            <a:pPr marL="45720" indent="0">
              <a:buNone/>
            </a:pPr>
            <a:endParaRPr lang="en-US" dirty="0"/>
          </a:p>
        </p:txBody>
      </p:sp>
      <p:sp>
        <p:nvSpPr>
          <p:cNvPr id="2" name="Title 1"/>
          <p:cNvSpPr>
            <a:spLocks noGrp="1"/>
          </p:cNvSpPr>
          <p:nvPr>
            <p:ph type="title"/>
          </p:nvPr>
        </p:nvSpPr>
        <p:spPr/>
        <p:txBody>
          <a:bodyPr>
            <a:normAutofit/>
          </a:bodyPr>
          <a:lstStyle/>
          <a:p>
            <a:r>
              <a:rPr lang="en-US" sz="4400" dirty="0"/>
              <a:t>Voluntary plan response</a:t>
            </a:r>
          </a:p>
        </p:txBody>
      </p:sp>
    </p:spTree>
    <p:extLst>
      <p:ext uri="{BB962C8B-B14F-4D97-AF65-F5344CB8AC3E}">
        <p14:creationId xmlns:p14="http://schemas.microsoft.com/office/powerpoint/2010/main" val="163783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a:t>Changes in operations</a:t>
            </a:r>
          </a:p>
        </p:txBody>
      </p:sp>
    </p:spTree>
    <p:extLst>
      <p:ext uri="{BB962C8B-B14F-4D97-AF65-F5344CB8AC3E}">
        <p14:creationId xmlns:p14="http://schemas.microsoft.com/office/powerpoint/2010/main" val="24175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r>
              <a:rPr lang="en-US" sz="2800" dirty="0"/>
              <a:t>During the DPO review, modifications to accommodate comments may be made without resubmitting the plan.  </a:t>
            </a:r>
          </a:p>
          <a:p>
            <a:r>
              <a:rPr lang="en-US" sz="2800" dirty="0"/>
              <a:t>After the DPO review, an operator shall notify the state forester of a proposed substantial change in operations using the procedures for submitting a DPO (see </a:t>
            </a:r>
            <a:r>
              <a:rPr lang="en-US" sz="2800" dirty="0">
                <a:solidFill>
                  <a:srgbClr val="518597"/>
                </a:solidFill>
              </a:rPr>
              <a:t>AS 41.17.090 (c)-(f)</a:t>
            </a:r>
            <a:r>
              <a:rPr lang="en-US" sz="2800" dirty="0"/>
              <a:t>).</a:t>
            </a:r>
          </a:p>
          <a:p>
            <a:pPr marL="45720" indent="0">
              <a:buNone/>
            </a:pPr>
            <a:endParaRPr lang="en-US" sz="2400" dirty="0">
              <a:solidFill>
                <a:schemeClr val="accent1">
                  <a:lumMod val="75000"/>
                </a:schemeClr>
              </a:solidFill>
            </a:endParaRPr>
          </a:p>
          <a:p>
            <a:pPr marL="45720" indent="0">
              <a:buNone/>
            </a:pPr>
            <a:endParaRPr lang="en-US" sz="2400" dirty="0">
              <a:solidFill>
                <a:schemeClr val="accent1">
                  <a:lumMod val="75000"/>
                </a:schemeClr>
              </a:solidFill>
            </a:endParaRPr>
          </a:p>
          <a:p>
            <a:pPr marL="45720" indent="0">
              <a:buNone/>
            </a:pPr>
            <a:r>
              <a:rPr lang="en-US" sz="2400" dirty="0">
                <a:solidFill>
                  <a:schemeClr val="accent1">
                    <a:lumMod val="75000"/>
                  </a:schemeClr>
                </a:solidFill>
              </a:rPr>
              <a:t>						  AS 41.17.090(g)</a:t>
            </a:r>
          </a:p>
        </p:txBody>
      </p:sp>
      <p:sp>
        <p:nvSpPr>
          <p:cNvPr id="2" name="Title 1"/>
          <p:cNvSpPr>
            <a:spLocks noGrp="1"/>
          </p:cNvSpPr>
          <p:nvPr>
            <p:ph type="title"/>
          </p:nvPr>
        </p:nvSpPr>
        <p:spPr/>
        <p:txBody>
          <a:bodyPr>
            <a:normAutofit/>
          </a:bodyPr>
          <a:lstStyle/>
          <a:p>
            <a:r>
              <a:rPr lang="en-US" sz="4400" dirty="0"/>
              <a:t>Changes to </a:t>
            </a:r>
            <a:r>
              <a:rPr lang="en-US" sz="4400" dirty="0" err="1"/>
              <a:t>dpos</a:t>
            </a:r>
            <a:endParaRPr lang="en-US" sz="4400" dirty="0"/>
          </a:p>
        </p:txBody>
      </p:sp>
    </p:spTree>
    <p:extLst>
      <p:ext uri="{BB962C8B-B14F-4D97-AF65-F5344CB8AC3E}">
        <p14:creationId xmlns:p14="http://schemas.microsoft.com/office/powerpoint/2010/main" val="1730061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r>
              <a:rPr lang="en-US" sz="2400" dirty="0"/>
              <a:t>An operator shall notify the state forester of a change in operations from those described in the final DPO that is likely to cause significant adverse impact to fish habitat or surface water quality.  </a:t>
            </a:r>
          </a:p>
          <a:p>
            <a:r>
              <a:rPr lang="en-US" sz="2400" dirty="0"/>
              <a:t>Changes in operations that require agency review include:</a:t>
            </a:r>
          </a:p>
          <a:p>
            <a:pPr lvl="1"/>
            <a:r>
              <a:rPr lang="en-US" sz="2400" dirty="0"/>
              <a:t>A new or reconstructed bridge, road segment, or material disposal site that crosses surface waters, abuts a riparian area, or is on unstable soils;</a:t>
            </a:r>
          </a:p>
          <a:p>
            <a:pPr lvl="1"/>
            <a:r>
              <a:rPr lang="en-US" sz="2400" dirty="0"/>
              <a:t>A new or modified activity in a riparian area; or</a:t>
            </a:r>
          </a:p>
          <a:p>
            <a:pPr lvl="1"/>
            <a:r>
              <a:rPr lang="en-US" sz="2400" dirty="0"/>
              <a:t>An increase of 10 acres or more in a cutting unit.</a:t>
            </a:r>
          </a:p>
          <a:p>
            <a:pPr marL="45720" indent="0">
              <a:buNone/>
            </a:pPr>
            <a:r>
              <a:rPr lang="en-US" sz="2400" dirty="0">
                <a:solidFill>
                  <a:srgbClr val="518597"/>
                </a:solidFill>
              </a:rPr>
              <a:t>						11 AAC 95.230(a)</a:t>
            </a:r>
            <a:endParaRPr lang="en-US" sz="2400" dirty="0"/>
          </a:p>
        </p:txBody>
      </p:sp>
      <p:sp>
        <p:nvSpPr>
          <p:cNvPr id="2" name="Title 1"/>
          <p:cNvSpPr>
            <a:spLocks noGrp="1"/>
          </p:cNvSpPr>
          <p:nvPr>
            <p:ph type="title"/>
          </p:nvPr>
        </p:nvSpPr>
        <p:spPr/>
        <p:txBody>
          <a:bodyPr/>
          <a:lstStyle/>
          <a:p>
            <a:r>
              <a:rPr lang="en-US" sz="4400" dirty="0"/>
              <a:t>Change in operations </a:t>
            </a:r>
          </a:p>
        </p:txBody>
      </p:sp>
    </p:spTree>
    <p:extLst>
      <p:ext uri="{BB962C8B-B14F-4D97-AF65-F5344CB8AC3E}">
        <p14:creationId xmlns:p14="http://schemas.microsoft.com/office/powerpoint/2010/main" val="169441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Upon receipt of a notice of a change in operations, DOF will promptly review the proposed change, either in the field or in the office, and notify the operator of the time required for complete review.  </a:t>
            </a:r>
          </a:p>
          <a:p>
            <a:r>
              <a:rPr lang="en-US" sz="2800" dirty="0"/>
              <a:t>DOF may take up to 15 days for its review.</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95.230(b)</a:t>
            </a:r>
            <a:endParaRPr lang="en-US" sz="2400" dirty="0"/>
          </a:p>
          <a:p>
            <a:pPr marL="45720" indent="0">
              <a:buNone/>
            </a:pPr>
            <a:endParaRPr lang="en-US" dirty="0"/>
          </a:p>
        </p:txBody>
      </p:sp>
      <p:sp>
        <p:nvSpPr>
          <p:cNvPr id="2" name="Title 1"/>
          <p:cNvSpPr>
            <a:spLocks noGrp="1"/>
          </p:cNvSpPr>
          <p:nvPr>
            <p:ph type="title"/>
          </p:nvPr>
        </p:nvSpPr>
        <p:spPr/>
        <p:txBody>
          <a:bodyPr/>
          <a:lstStyle/>
          <a:p>
            <a:r>
              <a:rPr lang="en-US" sz="4400" dirty="0"/>
              <a:t>Change in operations</a:t>
            </a:r>
            <a:r>
              <a:rPr lang="en-US" sz="4400" cap="none" dirty="0"/>
              <a:t>, cont.</a:t>
            </a:r>
            <a:r>
              <a:rPr lang="en-US" sz="4400" dirty="0"/>
              <a:t> </a:t>
            </a:r>
          </a:p>
        </p:txBody>
      </p:sp>
    </p:spTree>
    <p:extLst>
      <p:ext uri="{BB962C8B-B14F-4D97-AF65-F5344CB8AC3E}">
        <p14:creationId xmlns:p14="http://schemas.microsoft.com/office/powerpoint/2010/main" val="399406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07893" cy="4953000"/>
          </a:xfrm>
        </p:spPr>
        <p:txBody>
          <a:bodyPr>
            <a:normAutofit/>
          </a:bodyPr>
          <a:lstStyle/>
          <a:p>
            <a:r>
              <a:rPr lang="en-US" sz="2600" dirty="0"/>
              <a:t>DOF will coor­dinate the review with the other agencies.  A review of a change and an agency decision made under this section will be follow the interagency coordination procedures in </a:t>
            </a:r>
            <a:r>
              <a:rPr lang="en-US" sz="2400" dirty="0">
                <a:solidFill>
                  <a:srgbClr val="518597"/>
                </a:solidFill>
              </a:rPr>
              <a:t>AS 41.17.098</a:t>
            </a:r>
            <a:r>
              <a:rPr lang="en-US" sz="2400" dirty="0"/>
              <a:t>.  </a:t>
            </a:r>
          </a:p>
          <a:p>
            <a:r>
              <a:rPr lang="en-US" sz="2600" dirty="0"/>
              <a:t>If DOF determines that a change in operations is a substantial change, the operator shall revise the DPO and submit it for a new DPO review </a:t>
            </a:r>
            <a:r>
              <a:rPr lang="en-US" sz="2400" dirty="0"/>
              <a:t>(see </a:t>
            </a:r>
            <a:r>
              <a:rPr lang="en-US" sz="2400" dirty="0">
                <a:solidFill>
                  <a:srgbClr val="518597"/>
                </a:solidFill>
              </a:rPr>
              <a:t>11 AAC 95.220 </a:t>
            </a:r>
            <a:r>
              <a:rPr lang="en-US" sz="2400" dirty="0"/>
              <a:t>and </a:t>
            </a:r>
            <a:r>
              <a:rPr lang="en-US" sz="2400" dirty="0">
                <a:solidFill>
                  <a:srgbClr val="518597"/>
                </a:solidFill>
              </a:rPr>
              <a:t>11 AAC 95.225</a:t>
            </a:r>
            <a:r>
              <a:rPr lang="en-US" sz="2400" dirty="0"/>
              <a:t>).</a:t>
            </a:r>
          </a:p>
          <a:p>
            <a:pPr marL="45720" indent="0">
              <a:buNone/>
            </a:pPr>
            <a:endParaRPr lang="en-US" sz="2400" dirty="0">
              <a:solidFill>
                <a:srgbClr val="518597"/>
              </a:solidFill>
            </a:endParaRPr>
          </a:p>
          <a:p>
            <a:pPr marL="45720" indent="0">
              <a:buNone/>
            </a:pPr>
            <a:r>
              <a:rPr lang="en-US" sz="2400" dirty="0">
                <a:solidFill>
                  <a:srgbClr val="518597"/>
                </a:solidFill>
              </a:rPr>
              <a:t>						11 AAC 95.230(c)</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Change in operations</a:t>
            </a:r>
            <a:r>
              <a:rPr lang="en-US" sz="4400" cap="none" dirty="0"/>
              <a:t>, cont.</a:t>
            </a:r>
            <a:r>
              <a:rPr lang="en-US" sz="4400" dirty="0"/>
              <a:t> </a:t>
            </a:r>
          </a:p>
        </p:txBody>
      </p:sp>
    </p:spTree>
    <p:extLst>
      <p:ext uri="{BB962C8B-B14F-4D97-AF65-F5344CB8AC3E}">
        <p14:creationId xmlns:p14="http://schemas.microsoft.com/office/powerpoint/2010/main" val="126496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pPr marL="45720" indent="0">
              <a:buNone/>
            </a:pPr>
            <a:r>
              <a:rPr lang="en-US" sz="2800" dirty="0"/>
              <a:t>The DPO must include a description and map of the proposed operations, identifying the land involved and the action proposed in sufficient detail to inform the public of the nature and location  of  the proposed operations </a:t>
            </a:r>
          </a:p>
          <a:p>
            <a:pPr marL="45720" indent="0">
              <a:buNone/>
            </a:pPr>
            <a:r>
              <a:rPr lang="en-US" dirty="0">
                <a:solidFill>
                  <a:srgbClr val="518597"/>
                </a:solidFill>
              </a:rPr>
              <a:t>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t>
            </a:r>
          </a:p>
          <a:p>
            <a:pPr marL="45720" indent="0">
              <a:buNone/>
            </a:pPr>
            <a:r>
              <a:rPr lang="en-US" sz="2400" dirty="0">
                <a:solidFill>
                  <a:srgbClr val="518597"/>
                </a:solidFill>
              </a:rPr>
              <a:t>					      Sec. 41.17.090(c)(1)</a:t>
            </a:r>
          </a:p>
          <a:p>
            <a:pPr marL="45720" indent="0">
              <a:buNone/>
            </a:pPr>
            <a:endParaRPr lang="en-US" dirty="0"/>
          </a:p>
        </p:txBody>
      </p:sp>
      <p:sp>
        <p:nvSpPr>
          <p:cNvPr id="2" name="Title 1"/>
          <p:cNvSpPr>
            <a:spLocks noGrp="1"/>
          </p:cNvSpPr>
          <p:nvPr>
            <p:ph type="title"/>
          </p:nvPr>
        </p:nvSpPr>
        <p:spPr>
          <a:xfrm>
            <a:off x="152400" y="355847"/>
            <a:ext cx="8763000" cy="1054394"/>
          </a:xfrm>
        </p:spPr>
        <p:txBody>
          <a:bodyPr>
            <a:normAutofit/>
          </a:bodyPr>
          <a:lstStyle/>
          <a:p>
            <a:r>
              <a:rPr lang="en-US" sz="4400" dirty="0"/>
              <a:t>DPO overview</a:t>
            </a:r>
          </a:p>
        </p:txBody>
      </p:sp>
    </p:spTree>
    <p:extLst>
      <p:ext uri="{BB962C8B-B14F-4D97-AF65-F5344CB8AC3E}">
        <p14:creationId xmlns:p14="http://schemas.microsoft.com/office/powerpoint/2010/main" val="60486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400" dirty="0"/>
              <a:t>An operator shall promptly inform DOF when a previously unknown anadromous fish water body is discovered within an area covered by a DPO.  </a:t>
            </a:r>
          </a:p>
          <a:p>
            <a:r>
              <a:rPr lang="en-US" sz="2400" dirty="0"/>
              <a:t>DOF will review the activities to be conducted within the riparian area of that water body as a change in operations (see </a:t>
            </a:r>
            <a:r>
              <a:rPr lang="en-US" sz="2400" dirty="0">
                <a:solidFill>
                  <a:srgbClr val="518597"/>
                </a:solidFill>
              </a:rPr>
              <a:t>11 AAC 95.230(b)</a:t>
            </a:r>
            <a:r>
              <a:rPr lang="en-US" sz="2400" dirty="0"/>
              <a:t>).  However, discovery of such a water body will not be considered a substantial change.  </a:t>
            </a:r>
          </a:p>
          <a:p>
            <a:pPr marL="45720" indent="0">
              <a:buNone/>
            </a:pPr>
            <a:r>
              <a:rPr lang="en-US" sz="2400" dirty="0">
                <a:solidFill>
                  <a:srgbClr val="518597"/>
                </a:solidFill>
              </a:rPr>
              <a:t>						</a:t>
            </a:r>
          </a:p>
          <a:p>
            <a:pPr marL="45720" indent="0">
              <a:buNone/>
            </a:pPr>
            <a:endParaRPr lang="en-US" sz="2400" dirty="0">
              <a:solidFill>
                <a:srgbClr val="518597"/>
              </a:solidFill>
            </a:endParaRPr>
          </a:p>
          <a:p>
            <a:pPr marL="45720" indent="0" algn="r">
              <a:buNone/>
            </a:pPr>
            <a:r>
              <a:rPr lang="en-US" sz="2400" dirty="0">
                <a:solidFill>
                  <a:srgbClr val="518597"/>
                </a:solidFill>
              </a:rPr>
              <a:t>11 AAC 95.230(d)</a:t>
            </a:r>
            <a:endParaRPr lang="en-US" sz="2400" dirty="0"/>
          </a:p>
          <a:p>
            <a:endParaRPr lang="en-US" dirty="0"/>
          </a:p>
          <a:p>
            <a:endParaRPr lang="en-US" dirty="0"/>
          </a:p>
        </p:txBody>
      </p:sp>
      <p:sp>
        <p:nvSpPr>
          <p:cNvPr id="2" name="Title 1"/>
          <p:cNvSpPr>
            <a:spLocks noGrp="1"/>
          </p:cNvSpPr>
          <p:nvPr>
            <p:ph type="title"/>
          </p:nvPr>
        </p:nvSpPr>
        <p:spPr/>
        <p:txBody>
          <a:bodyPr/>
          <a:lstStyle/>
          <a:p>
            <a:r>
              <a:rPr lang="en-US" sz="4400" dirty="0"/>
              <a:t>NEW Anadromous waters</a:t>
            </a:r>
          </a:p>
        </p:txBody>
      </p:sp>
    </p:spTree>
    <p:extLst>
      <p:ext uri="{BB962C8B-B14F-4D97-AF65-F5344CB8AC3E}">
        <p14:creationId xmlns:p14="http://schemas.microsoft.com/office/powerpoint/2010/main" val="2790315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a:bodyPr>
          <a:lstStyle/>
          <a:p>
            <a:r>
              <a:rPr lang="en-US" sz="2800" dirty="0"/>
              <a:t>A change in operations of sufficient scope so as to require a full 30-day review; including the inclusion of a new harvest unit and the construction of a road accessing a new area</a:t>
            </a:r>
          </a:p>
          <a:p>
            <a:r>
              <a:rPr lang="en-US" sz="2800" dirty="0"/>
              <a:t>“Substantial change" does not include a change made in response to an agency request, or a change made in response to field conditions that is intended to accomplish an operation included in the DPO. </a:t>
            </a:r>
          </a:p>
          <a:p>
            <a:pPr marL="45720" indent="0">
              <a:buNone/>
            </a:pPr>
            <a:endParaRPr lang="en-US" sz="2400" dirty="0">
              <a:solidFill>
                <a:srgbClr val="518597"/>
              </a:solidFill>
            </a:endParaRPr>
          </a:p>
          <a:p>
            <a:pPr marL="45720" indent="0">
              <a:buNone/>
            </a:pPr>
            <a:r>
              <a:rPr lang="en-US" sz="2400" dirty="0">
                <a:solidFill>
                  <a:srgbClr val="518597"/>
                </a:solidFill>
              </a:rPr>
              <a:t>						11 AAC 95.230(e)</a:t>
            </a:r>
            <a:endParaRPr lang="en-US" sz="2400" dirty="0"/>
          </a:p>
          <a:p>
            <a:pPr marL="45720" indent="0">
              <a:buNone/>
            </a:pPr>
            <a:endParaRPr lang="en-US" dirty="0"/>
          </a:p>
        </p:txBody>
      </p:sp>
      <p:sp>
        <p:nvSpPr>
          <p:cNvPr id="2" name="Title 1"/>
          <p:cNvSpPr>
            <a:spLocks noGrp="1"/>
          </p:cNvSpPr>
          <p:nvPr>
            <p:ph type="title"/>
          </p:nvPr>
        </p:nvSpPr>
        <p:spPr>
          <a:xfrm>
            <a:off x="152400" y="355847"/>
            <a:ext cx="8763000" cy="1054394"/>
          </a:xfrm>
        </p:spPr>
        <p:txBody>
          <a:bodyPr/>
          <a:lstStyle/>
          <a:p>
            <a:r>
              <a:rPr lang="en-US" sz="3600" dirty="0"/>
              <a:t>Definition:  “substantial change”</a:t>
            </a:r>
          </a:p>
        </p:txBody>
      </p:sp>
    </p:spTree>
    <p:extLst>
      <p:ext uri="{BB962C8B-B14F-4D97-AF65-F5344CB8AC3E}">
        <p14:creationId xmlns:p14="http://schemas.microsoft.com/office/powerpoint/2010/main" val="1175408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Interagency review</a:t>
            </a:r>
          </a:p>
        </p:txBody>
      </p:sp>
    </p:spTree>
    <p:extLst>
      <p:ext uri="{BB962C8B-B14F-4D97-AF65-F5344CB8AC3E}">
        <p14:creationId xmlns:p14="http://schemas.microsoft.com/office/powerpoint/2010/main" val="3728063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500" dirty="0"/>
              <a:t>Within </a:t>
            </a:r>
            <a:r>
              <a:rPr lang="en-US" sz="2500" dirty="0">
                <a:solidFill>
                  <a:srgbClr val="518597"/>
                </a:solidFill>
              </a:rPr>
              <a:t>5 days </a:t>
            </a:r>
            <a:r>
              <a:rPr lang="en-US" sz="2500" dirty="0"/>
              <a:t>after receipt of a DPO, the DOF shall distribute the DPO to DEC and ADF&amp;G </a:t>
            </a:r>
          </a:p>
          <a:p>
            <a:r>
              <a:rPr lang="en-US" sz="2500" dirty="0"/>
              <a:t>DOF shall distribute the general information received under AS 41.17.090(c)(1) to each person who has asked to receive copies of DPOs for the affected area.  This information is:</a:t>
            </a:r>
          </a:p>
          <a:p>
            <a:pPr lvl="1"/>
            <a:r>
              <a:rPr lang="en-US" sz="2500" dirty="0"/>
              <a:t>A description and map of the proposed operations, identifying the land involved and the action proposed in sufficient detail to inform the public of the nature and location  of  the proposed operations.</a:t>
            </a:r>
          </a:p>
          <a:p>
            <a:pPr marL="45720" indent="0">
              <a:buNone/>
            </a:pPr>
            <a:r>
              <a:rPr lang="en-US" sz="2400" dirty="0">
                <a:solidFill>
                  <a:schemeClr val="accent1">
                    <a:lumMod val="75000"/>
                  </a:schemeClr>
                </a:solidFill>
              </a:rPr>
              <a:t>			</a:t>
            </a:r>
            <a:r>
              <a:rPr lang="en-US" sz="2400" dirty="0">
                <a:solidFill>
                  <a:srgbClr val="518597"/>
                </a:solidFill>
              </a:rPr>
              <a:t> AS 41.17.090(d); 11 AAC 95.225(b)</a:t>
            </a:r>
          </a:p>
          <a:p>
            <a:pPr marL="45720" indent="0">
              <a:buNone/>
            </a:pPr>
            <a:endParaRPr lang="en-US" dirty="0"/>
          </a:p>
        </p:txBody>
      </p:sp>
      <p:sp>
        <p:nvSpPr>
          <p:cNvPr id="2" name="Title 1"/>
          <p:cNvSpPr>
            <a:spLocks noGrp="1"/>
          </p:cNvSpPr>
          <p:nvPr>
            <p:ph type="title"/>
          </p:nvPr>
        </p:nvSpPr>
        <p:spPr/>
        <p:txBody>
          <a:bodyPr>
            <a:normAutofit/>
          </a:bodyPr>
          <a:lstStyle/>
          <a:p>
            <a:r>
              <a:rPr lang="en-US" sz="4400" dirty="0"/>
              <a:t>TIMING</a:t>
            </a:r>
          </a:p>
        </p:txBody>
      </p:sp>
    </p:spTree>
    <p:extLst>
      <p:ext uri="{BB962C8B-B14F-4D97-AF65-F5344CB8AC3E}">
        <p14:creationId xmlns:p14="http://schemas.microsoft.com/office/powerpoint/2010/main" val="1335363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9070"/>
            <a:ext cx="8686799" cy="4834129"/>
          </a:xfrm>
        </p:spPr>
        <p:txBody>
          <a:bodyPr>
            <a:normAutofit/>
          </a:bodyPr>
          <a:lstStyle/>
          <a:p>
            <a:r>
              <a:rPr lang="en-US" sz="2800" dirty="0"/>
              <a:t>Within 30 days after receipt of a DPO, the DOF shall review the plan to determine if the operations are consistent with FRPA and its regulations.  </a:t>
            </a:r>
          </a:p>
          <a:p>
            <a:r>
              <a:rPr lang="en-US" sz="2800" dirty="0"/>
              <a:t>Operations may begin under the plan when the 30‑day period expires or upon notice from DOF that the review has been completed, whichever occurs first</a:t>
            </a:r>
          </a:p>
          <a:p>
            <a:pPr marL="45720" indent="0">
              <a:buNone/>
            </a:pPr>
            <a:endParaRPr lang="en-US" sz="2400" dirty="0">
              <a:solidFill>
                <a:schemeClr val="accent1">
                  <a:lumMod val="75000"/>
                </a:schemeClr>
              </a:solidFill>
            </a:endParaRPr>
          </a:p>
          <a:p>
            <a:pPr marL="45720" indent="0">
              <a:buNone/>
            </a:pPr>
            <a:r>
              <a:rPr lang="en-US" sz="2400" dirty="0">
                <a:solidFill>
                  <a:schemeClr val="accent1">
                    <a:lumMod val="75000"/>
                  </a:schemeClr>
                </a:solidFill>
              </a:rPr>
              <a:t>			       AS 41.17.090(e), .098(f), .116(a)</a:t>
            </a:r>
            <a:endParaRPr lang="en-US" sz="2400" dirty="0"/>
          </a:p>
        </p:txBody>
      </p:sp>
      <p:sp>
        <p:nvSpPr>
          <p:cNvPr id="2" name="Title 1"/>
          <p:cNvSpPr>
            <a:spLocks noGrp="1"/>
          </p:cNvSpPr>
          <p:nvPr>
            <p:ph type="title"/>
          </p:nvPr>
        </p:nvSpPr>
        <p:spPr/>
        <p:txBody>
          <a:bodyPr>
            <a:normAutofit/>
          </a:bodyPr>
          <a:lstStyle/>
          <a:p>
            <a:r>
              <a:rPr lang="en-US" sz="4400" dirty="0"/>
              <a:t>Timing – 30 day review</a:t>
            </a:r>
            <a:endParaRPr lang="en-US" sz="4400" cap="none" dirty="0"/>
          </a:p>
        </p:txBody>
      </p:sp>
    </p:spTree>
    <p:extLst>
      <p:ext uri="{BB962C8B-B14F-4D97-AF65-F5344CB8AC3E}">
        <p14:creationId xmlns:p14="http://schemas.microsoft.com/office/powerpoint/2010/main" val="3396870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9070"/>
            <a:ext cx="8686799" cy="4910330"/>
          </a:xfrm>
        </p:spPr>
        <p:txBody>
          <a:bodyPr>
            <a:normAutofit lnSpcReduction="10000"/>
          </a:bodyPr>
          <a:lstStyle/>
          <a:p>
            <a:r>
              <a:rPr lang="en-US" sz="2800" dirty="0"/>
              <a:t>Operations </a:t>
            </a:r>
            <a:r>
              <a:rPr lang="en-US" sz="2800" u="sng" dirty="0"/>
              <a:t>may not</a:t>
            </a:r>
            <a:r>
              <a:rPr lang="en-US" sz="2800" dirty="0"/>
              <a:t> proceed after 30 days if DOF has</a:t>
            </a:r>
          </a:p>
          <a:p>
            <a:pPr lvl="1"/>
            <a:r>
              <a:rPr lang="en-US" sz="2400" dirty="0"/>
              <a:t>issued a stop‑work order for a particular portion of the plan,</a:t>
            </a:r>
          </a:p>
          <a:p>
            <a:pPr lvl="1"/>
            <a:r>
              <a:rPr lang="en-US" sz="2400" dirty="0"/>
              <a:t>notified the operator that a one‑time, 10‑day extension is necessary for interagency elevation of an issue raised during the review, or</a:t>
            </a:r>
          </a:p>
          <a:p>
            <a:pPr lvl="1"/>
            <a:r>
              <a:rPr lang="en-US" sz="2400" dirty="0"/>
              <a:t>Notified the operator of a field inspection   </a:t>
            </a:r>
          </a:p>
          <a:p>
            <a:r>
              <a:rPr lang="en-US" sz="2800" dirty="0"/>
              <a:t>The operator </a:t>
            </a:r>
            <a:r>
              <a:rPr lang="en-US" sz="2800" u="sng" dirty="0"/>
              <a:t>may</a:t>
            </a:r>
            <a:r>
              <a:rPr lang="en-US" sz="2800" dirty="0"/>
              <a:t> proceed with operations not covered by the stop work order, notice of field inspection, or the agency review. </a:t>
            </a:r>
          </a:p>
          <a:p>
            <a:pPr marL="45720" indent="0">
              <a:buNone/>
            </a:pPr>
            <a:r>
              <a:rPr lang="en-US" sz="2400" dirty="0">
                <a:solidFill>
                  <a:schemeClr val="accent1">
                    <a:lumMod val="75000"/>
                  </a:schemeClr>
                </a:solidFill>
              </a:rPr>
              <a:t>			        AS 41.17.090(e), .098(f), .116(a)</a:t>
            </a:r>
            <a:endParaRPr lang="en-US" sz="2400" dirty="0"/>
          </a:p>
        </p:txBody>
      </p:sp>
      <p:sp>
        <p:nvSpPr>
          <p:cNvPr id="2" name="Title 1"/>
          <p:cNvSpPr>
            <a:spLocks noGrp="1"/>
          </p:cNvSpPr>
          <p:nvPr>
            <p:ph type="title"/>
          </p:nvPr>
        </p:nvSpPr>
        <p:spPr>
          <a:xfrm>
            <a:off x="152400" y="355847"/>
            <a:ext cx="8763000" cy="1054394"/>
          </a:xfrm>
        </p:spPr>
        <p:txBody>
          <a:bodyPr>
            <a:noAutofit/>
          </a:bodyPr>
          <a:lstStyle/>
          <a:p>
            <a:r>
              <a:rPr lang="en-US" dirty="0"/>
              <a:t>Timing – Exceptions to 30-day review</a:t>
            </a:r>
            <a:endParaRPr lang="en-US" cap="none" dirty="0"/>
          </a:p>
        </p:txBody>
      </p:sp>
    </p:spTree>
    <p:extLst>
      <p:ext uri="{BB962C8B-B14F-4D97-AF65-F5344CB8AC3E}">
        <p14:creationId xmlns:p14="http://schemas.microsoft.com/office/powerpoint/2010/main" val="2471518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600" dirty="0"/>
              <a:t>The DPO review period begins on the day that the DOF area office receives a completed DPO.  However, the review period will not begin if DOF determines that the DPO does not include the required information, or the DPO summary is not suitable for black and white duplication.  </a:t>
            </a:r>
          </a:p>
          <a:p>
            <a:r>
              <a:rPr lang="en-US" sz="2600" dirty="0"/>
              <a:t>Within 5 days of receiving the initial DPO, the DOF will notify the operator if the DPO is incomplete or if the summary is unsuitable for duplication.</a:t>
            </a:r>
          </a:p>
          <a:p>
            <a:pPr marL="45720" indent="0">
              <a:buNone/>
            </a:pPr>
            <a:r>
              <a:rPr lang="en-US" sz="2400" dirty="0">
                <a:solidFill>
                  <a:srgbClr val="518597"/>
                </a:solidFill>
              </a:rPr>
              <a:t>			 AS 41.17.090(b), 11 AAC 95.220(c)</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DPO Review period</a:t>
            </a:r>
          </a:p>
        </p:txBody>
      </p:sp>
    </p:spTree>
    <p:extLst>
      <p:ext uri="{BB962C8B-B14F-4D97-AF65-F5344CB8AC3E}">
        <p14:creationId xmlns:p14="http://schemas.microsoft.com/office/powerpoint/2010/main" val="358351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fontScale="92500"/>
          </a:bodyPr>
          <a:lstStyle/>
          <a:p>
            <a:r>
              <a:rPr lang="en-US" sz="2600" dirty="0"/>
              <a:t>The day of the action that starts the period of time is not included in the computation.  </a:t>
            </a:r>
          </a:p>
          <a:p>
            <a:r>
              <a:rPr lang="en-US" sz="2600" dirty="0"/>
              <a:t>The last day of the period is included, unless it is a Saturday, Sunday, or legal holiday, in which case the period of time runs until the end of the next day that is not a Saturday, Sunday, or legal holiday.  </a:t>
            </a:r>
          </a:p>
          <a:p>
            <a:r>
              <a:rPr lang="en-US" sz="2600" dirty="0"/>
              <a:t>If the period of time is less than 7 days, intermediate Saturdays, Sundays, and legal holidays are excluded in the computation.  </a:t>
            </a:r>
          </a:p>
          <a:p>
            <a:r>
              <a:rPr lang="en-US" sz="2600" dirty="0"/>
              <a:t>A half-holiday shall be considered as other days and not a holiday. </a:t>
            </a:r>
            <a:r>
              <a:rPr lang="en-US" sz="2400" dirty="0">
                <a:solidFill>
                  <a:srgbClr val="518597"/>
                </a:solidFill>
              </a:rPr>
              <a:t>						   </a:t>
            </a:r>
          </a:p>
          <a:p>
            <a:pPr marL="45720" indent="0">
              <a:buNone/>
            </a:pPr>
            <a:r>
              <a:rPr lang="en-US" sz="2400" dirty="0">
                <a:solidFill>
                  <a:srgbClr val="518597"/>
                </a:solidFill>
              </a:rPr>
              <a:t>						       11 AAC 95.805</a:t>
            </a:r>
          </a:p>
        </p:txBody>
      </p:sp>
      <p:sp>
        <p:nvSpPr>
          <p:cNvPr id="2" name="Title 1"/>
          <p:cNvSpPr>
            <a:spLocks noGrp="1"/>
          </p:cNvSpPr>
          <p:nvPr>
            <p:ph type="title"/>
          </p:nvPr>
        </p:nvSpPr>
        <p:spPr/>
        <p:txBody>
          <a:bodyPr/>
          <a:lstStyle/>
          <a:p>
            <a:r>
              <a:rPr lang="en-US" sz="4400" dirty="0"/>
              <a:t>Computation of time</a:t>
            </a:r>
          </a:p>
        </p:txBody>
      </p:sp>
    </p:spTree>
    <p:extLst>
      <p:ext uri="{BB962C8B-B14F-4D97-AF65-F5344CB8AC3E}">
        <p14:creationId xmlns:p14="http://schemas.microsoft.com/office/powerpoint/2010/main" val="1955651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Interagency review will not begin if DOF determines that the DPO does not include the required information, or the DPO summary is not suitable for black and white duplication.  </a:t>
            </a:r>
          </a:p>
          <a:p>
            <a:r>
              <a:rPr lang="en-US" sz="2800" dirty="0"/>
              <a:t>In DPO review or implementation, DNR shall consider the comments of DEC and ADF&amp;G.</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AS 41.17.090(b), 11 AAC 95.220(c); AS 41.17.098(b)</a:t>
            </a:r>
          </a:p>
          <a:p>
            <a:pPr marL="45720" indent="0">
              <a:buNone/>
            </a:pP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DPO Review</a:t>
            </a:r>
          </a:p>
        </p:txBody>
      </p:sp>
    </p:spTree>
    <p:extLst>
      <p:ext uri="{BB962C8B-B14F-4D97-AF65-F5344CB8AC3E}">
        <p14:creationId xmlns:p14="http://schemas.microsoft.com/office/powerpoint/2010/main" val="3190846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During the review, if a question arises concerning the proper classification of water body type for purposes of the riparian area management, ADF&amp;G may resolve the question. </a:t>
            </a:r>
          </a:p>
          <a:p>
            <a:endParaRPr lang="en-US" dirty="0"/>
          </a:p>
          <a:p>
            <a:pPr marL="45720" indent="0">
              <a:buNone/>
            </a:pPr>
            <a:r>
              <a:rPr lang="en-US" dirty="0"/>
              <a:t>For more information on stream classification, see FRPA 101-D STREAM CLASSIFICATION</a:t>
            </a:r>
          </a:p>
          <a:p>
            <a:pPr marL="45720" indent="0">
              <a:buNone/>
            </a:pPr>
            <a:endParaRPr lang="en-US" dirty="0">
              <a:solidFill>
                <a:schemeClr val="accent1">
                  <a:lumMod val="75000"/>
                </a:schemeClr>
              </a:solidFill>
            </a:endParaRPr>
          </a:p>
          <a:p>
            <a:pPr marL="45720" indent="0">
              <a:buNone/>
            </a:pPr>
            <a:endParaRPr lang="en-US" dirty="0">
              <a:solidFill>
                <a:schemeClr val="accent1">
                  <a:lumMod val="75000"/>
                </a:schemeClr>
              </a:solidFill>
            </a:endParaRPr>
          </a:p>
          <a:p>
            <a:pPr marL="45720" indent="0">
              <a:buNone/>
            </a:pPr>
            <a:r>
              <a:rPr lang="en-US" sz="2400" dirty="0">
                <a:solidFill>
                  <a:schemeClr val="accent1">
                    <a:lumMod val="75000"/>
                  </a:schemeClr>
                </a:solidFill>
              </a:rPr>
              <a:t>			     AS 41.17.090(e), .098(f), .116(a)</a:t>
            </a:r>
          </a:p>
          <a:p>
            <a:pPr marL="45720" indent="0">
              <a:buNone/>
            </a:pPr>
            <a:endParaRPr lang="en-US" dirty="0"/>
          </a:p>
        </p:txBody>
      </p:sp>
      <p:sp>
        <p:nvSpPr>
          <p:cNvPr id="2" name="Title 1"/>
          <p:cNvSpPr>
            <a:spLocks noGrp="1"/>
          </p:cNvSpPr>
          <p:nvPr>
            <p:ph type="title"/>
          </p:nvPr>
        </p:nvSpPr>
        <p:spPr/>
        <p:txBody>
          <a:bodyPr>
            <a:normAutofit/>
          </a:bodyPr>
          <a:lstStyle/>
          <a:p>
            <a:r>
              <a:rPr lang="en-US" sz="4000" dirty="0"/>
              <a:t>STREAM CLASSIFICATION</a:t>
            </a:r>
          </a:p>
        </p:txBody>
      </p:sp>
    </p:spTree>
    <p:extLst>
      <p:ext uri="{BB962C8B-B14F-4D97-AF65-F5344CB8AC3E}">
        <p14:creationId xmlns:p14="http://schemas.microsoft.com/office/powerpoint/2010/main" val="364631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r>
              <a:rPr lang="en-US" sz="2800" dirty="0"/>
              <a:t>The operator shall provide DOF with a DPO before beginning forest operations on </a:t>
            </a:r>
          </a:p>
          <a:p>
            <a:pPr lvl="1"/>
            <a:r>
              <a:rPr lang="en-US" sz="2800" dirty="0"/>
              <a:t>Municipal land,</a:t>
            </a:r>
          </a:p>
          <a:p>
            <a:pPr lvl="1"/>
            <a:r>
              <a:rPr lang="en-US" sz="2800" dirty="0"/>
              <a:t>private forest land, including mental health trust land,</a:t>
            </a:r>
          </a:p>
          <a:p>
            <a:pPr lvl="1"/>
            <a:r>
              <a:rPr lang="en-US" sz="2800" dirty="0"/>
              <a:t>state land not managed by the division, including university land</a:t>
            </a:r>
          </a:p>
          <a:p>
            <a:pPr marL="45720" indent="0">
              <a:buNone/>
            </a:pPr>
            <a:r>
              <a:rPr lang="en-US" dirty="0">
                <a:solidFill>
                  <a:srgbClr val="518597"/>
                </a:solidFill>
              </a:rPr>
              <a:t>			</a:t>
            </a:r>
          </a:p>
          <a:p>
            <a:pPr marL="45720" indent="0">
              <a:buNone/>
            </a:pPr>
            <a:endParaRPr lang="en-US" dirty="0">
              <a:solidFill>
                <a:srgbClr val="518597"/>
              </a:solidFill>
            </a:endParaRPr>
          </a:p>
          <a:p>
            <a:pPr marL="45720" indent="0">
              <a:buNone/>
            </a:pPr>
            <a:r>
              <a:rPr lang="en-US" dirty="0">
                <a:solidFill>
                  <a:srgbClr val="518597"/>
                </a:solidFill>
              </a:rPr>
              <a:t>			  Sec. 41.17.090(c); 11 AAC 99.140(a)</a:t>
            </a:r>
          </a:p>
          <a:p>
            <a:pPr marL="45720" indent="0">
              <a:buNone/>
            </a:pPr>
            <a:endParaRPr lang="en-US" dirty="0"/>
          </a:p>
        </p:txBody>
      </p:sp>
      <p:sp>
        <p:nvSpPr>
          <p:cNvPr id="2" name="Title 1"/>
          <p:cNvSpPr>
            <a:spLocks noGrp="1"/>
          </p:cNvSpPr>
          <p:nvPr>
            <p:ph type="title"/>
          </p:nvPr>
        </p:nvSpPr>
        <p:spPr>
          <a:xfrm>
            <a:off x="152400" y="228600"/>
            <a:ext cx="8763000" cy="1181641"/>
          </a:xfrm>
        </p:spPr>
        <p:txBody>
          <a:bodyPr>
            <a:noAutofit/>
          </a:bodyPr>
          <a:lstStyle/>
          <a:p>
            <a:r>
              <a:rPr lang="en-US" sz="3600" dirty="0"/>
              <a:t>DPO required for non-</a:t>
            </a:r>
            <a:r>
              <a:rPr lang="en-US" sz="3600" dirty="0" err="1"/>
              <a:t>dnr</a:t>
            </a:r>
            <a:r>
              <a:rPr lang="en-US" sz="3600" dirty="0"/>
              <a:t> operations</a:t>
            </a:r>
          </a:p>
        </p:txBody>
      </p:sp>
    </p:spTree>
    <p:extLst>
      <p:ext uri="{BB962C8B-B14F-4D97-AF65-F5344CB8AC3E}">
        <p14:creationId xmlns:p14="http://schemas.microsoft.com/office/powerpoint/2010/main" val="4286524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lstStyle/>
          <a:p>
            <a:r>
              <a:rPr lang="en-US" sz="3200" dirty="0"/>
              <a:t>In a DPO review and in a decision on a proposed variation, the commissioner shall consider the comments of DEC and ADF&amp;G</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Sec. 41.17.098(b)</a:t>
            </a:r>
          </a:p>
        </p:txBody>
      </p:sp>
      <p:sp>
        <p:nvSpPr>
          <p:cNvPr id="2" name="Title 1"/>
          <p:cNvSpPr>
            <a:spLocks noGrp="1"/>
          </p:cNvSpPr>
          <p:nvPr>
            <p:ph type="title"/>
          </p:nvPr>
        </p:nvSpPr>
        <p:spPr/>
        <p:txBody>
          <a:bodyPr/>
          <a:lstStyle/>
          <a:p>
            <a:r>
              <a:rPr lang="en-US" sz="4400" cap="none" dirty="0"/>
              <a:t>DPOs and VARIATIONS</a:t>
            </a:r>
          </a:p>
        </p:txBody>
      </p:sp>
    </p:spTree>
    <p:extLst>
      <p:ext uri="{BB962C8B-B14F-4D97-AF65-F5344CB8AC3E}">
        <p14:creationId xmlns:p14="http://schemas.microsoft.com/office/powerpoint/2010/main" val="1937155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3200" dirty="0"/>
              <a:t>DOF will distribute DPOs to DEC and ADF&amp;G within 5 days of receipt.  </a:t>
            </a:r>
          </a:p>
          <a:p>
            <a:r>
              <a:rPr lang="en-US" sz="3200" dirty="0"/>
              <a:t>DOF will distribute a copy of the DPO Summary and map to each person who has submitted a written request to be on the mailing list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95.225(b)</a:t>
            </a:r>
          </a:p>
        </p:txBody>
      </p:sp>
      <p:sp>
        <p:nvSpPr>
          <p:cNvPr id="2" name="Title 1"/>
          <p:cNvSpPr>
            <a:spLocks noGrp="1"/>
          </p:cNvSpPr>
          <p:nvPr>
            <p:ph type="title"/>
          </p:nvPr>
        </p:nvSpPr>
        <p:spPr/>
        <p:txBody>
          <a:bodyPr/>
          <a:lstStyle/>
          <a:p>
            <a:r>
              <a:rPr lang="en-US" sz="4400" dirty="0"/>
              <a:t>DPO distribution</a:t>
            </a:r>
          </a:p>
        </p:txBody>
      </p:sp>
    </p:spTree>
    <p:extLst>
      <p:ext uri="{BB962C8B-B14F-4D97-AF65-F5344CB8AC3E}">
        <p14:creationId xmlns:p14="http://schemas.microsoft.com/office/powerpoint/2010/main" val="1004182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3200" dirty="0"/>
              <a:t>DOF will consider agency comments on a DPO only if they are timely and directly pertain to the compliance of the operation with the standards in FRPA or its regulations.</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95.225(c)</a:t>
            </a:r>
          </a:p>
          <a:p>
            <a:pPr marL="45720" indent="0">
              <a:buNone/>
            </a:pPr>
            <a:endParaRPr lang="en-US" dirty="0"/>
          </a:p>
        </p:txBody>
      </p:sp>
      <p:sp>
        <p:nvSpPr>
          <p:cNvPr id="2" name="Title 1"/>
          <p:cNvSpPr>
            <a:spLocks noGrp="1"/>
          </p:cNvSpPr>
          <p:nvPr>
            <p:ph type="title"/>
          </p:nvPr>
        </p:nvSpPr>
        <p:spPr/>
        <p:txBody>
          <a:bodyPr/>
          <a:lstStyle/>
          <a:p>
            <a:r>
              <a:rPr lang="en-US" sz="4400" dirty="0"/>
              <a:t>Agency comments</a:t>
            </a:r>
          </a:p>
        </p:txBody>
      </p:sp>
    </p:spTree>
    <p:extLst>
      <p:ext uri="{BB962C8B-B14F-4D97-AF65-F5344CB8AC3E}">
        <p14:creationId xmlns:p14="http://schemas.microsoft.com/office/powerpoint/2010/main" val="1699343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a:bodyPr>
          <a:lstStyle/>
          <a:p>
            <a:r>
              <a:rPr lang="en-US" sz="2600" dirty="0"/>
              <a:t>DOF will provide a written review of a DPO consistent within the timelines (30 days unless affected by a SWO, inspection, or 10-day extension).  </a:t>
            </a:r>
          </a:p>
          <a:p>
            <a:r>
              <a:rPr lang="en-US" sz="2600" dirty="0"/>
              <a:t>DOF need not consider comments received more than 20 days after the date a DPO is filed, nor more than 5 days after notice of an elevation under (e) of this section.  </a:t>
            </a:r>
          </a:p>
          <a:p>
            <a:r>
              <a:rPr lang="en-US" sz="2600" dirty="0"/>
              <a:t>DOF will forward copies of all comments to the forest landowner.</a:t>
            </a:r>
          </a:p>
          <a:p>
            <a:pPr marL="45720" indent="0">
              <a:buNone/>
            </a:pPr>
            <a:r>
              <a:rPr lang="en-US" sz="2400" dirty="0">
                <a:solidFill>
                  <a:srgbClr val="518597"/>
                </a:solidFill>
              </a:rPr>
              <a:t>						11 AAC 95.225(d)</a:t>
            </a:r>
          </a:p>
          <a:p>
            <a:pPr marL="45720" indent="0">
              <a:buNone/>
            </a:pPr>
            <a:endParaRPr lang="en-US" sz="2400" dirty="0"/>
          </a:p>
        </p:txBody>
      </p:sp>
      <p:sp>
        <p:nvSpPr>
          <p:cNvPr id="2" name="Title 1"/>
          <p:cNvSpPr>
            <a:spLocks noGrp="1"/>
          </p:cNvSpPr>
          <p:nvPr>
            <p:ph type="title"/>
          </p:nvPr>
        </p:nvSpPr>
        <p:spPr/>
        <p:txBody>
          <a:bodyPr/>
          <a:lstStyle/>
          <a:p>
            <a:r>
              <a:rPr lang="en-US" sz="4400" dirty="0"/>
              <a:t>DPO review</a:t>
            </a:r>
          </a:p>
        </p:txBody>
      </p:sp>
    </p:spTree>
    <p:extLst>
      <p:ext uri="{BB962C8B-B14F-4D97-AF65-F5344CB8AC3E}">
        <p14:creationId xmlns:p14="http://schemas.microsoft.com/office/powerpoint/2010/main" val="1333134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400" dirty="0"/>
              <a:t>If DOF determines that an agency recommendation will not be addressed in DOF’s written response to the landowner, DOF will first notify that agency.  </a:t>
            </a:r>
          </a:p>
          <a:p>
            <a:r>
              <a:rPr lang="en-US" sz="2400" dirty="0"/>
              <a:t>If an agency requests that a disagreement be elevated to a higher level of authority before the review period expires, DOF will notify the operator that the particular portion of the plan that is the subject of the disagreement may not begin until the 41st day after the plan was filed, or until the state forester renders a decision, whichever occurs first. </a:t>
            </a:r>
          </a:p>
          <a:p>
            <a:pPr marL="45720" indent="0">
              <a:buNone/>
            </a:pPr>
            <a:endParaRPr lang="en-US" sz="2400" dirty="0">
              <a:solidFill>
                <a:srgbClr val="518597"/>
              </a:solidFill>
            </a:endParaRPr>
          </a:p>
          <a:p>
            <a:pPr marL="45720" indent="0">
              <a:buNone/>
            </a:pPr>
            <a:r>
              <a:rPr lang="en-US" sz="2400" dirty="0">
                <a:solidFill>
                  <a:srgbClr val="518597"/>
                </a:solidFill>
              </a:rPr>
              <a:t>			  AS 41.17.098(f), 11 AAC 95.225(e)</a:t>
            </a:r>
          </a:p>
          <a:p>
            <a:pPr marL="45720" indent="0">
              <a:buNone/>
            </a:pPr>
            <a:endParaRPr lang="en-US" sz="2400" dirty="0"/>
          </a:p>
        </p:txBody>
      </p:sp>
      <p:sp>
        <p:nvSpPr>
          <p:cNvPr id="2" name="Title 1"/>
          <p:cNvSpPr>
            <a:spLocks noGrp="1"/>
          </p:cNvSpPr>
          <p:nvPr>
            <p:ph type="title"/>
          </p:nvPr>
        </p:nvSpPr>
        <p:spPr/>
        <p:txBody>
          <a:bodyPr/>
          <a:lstStyle/>
          <a:p>
            <a:r>
              <a:rPr lang="en-US" sz="4400" dirty="0"/>
              <a:t>elevations</a:t>
            </a:r>
          </a:p>
        </p:txBody>
      </p:sp>
    </p:spTree>
    <p:extLst>
      <p:ext uri="{BB962C8B-B14F-4D97-AF65-F5344CB8AC3E}">
        <p14:creationId xmlns:p14="http://schemas.microsoft.com/office/powerpoint/2010/main" val="3343578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30"/>
          </a:xfrm>
        </p:spPr>
        <p:txBody>
          <a:bodyPr>
            <a:normAutofit lnSpcReduction="10000"/>
          </a:bodyPr>
          <a:lstStyle/>
          <a:p>
            <a:r>
              <a:rPr lang="en-US" sz="2800" dirty="0"/>
              <a:t>An elevation request must be in writing, and must set out the factual basis for the need to elevate the disagreement.  </a:t>
            </a:r>
          </a:p>
          <a:p>
            <a:r>
              <a:rPr lang="en-US" sz="2800" dirty="0"/>
              <a:t>A request for an elevation, and DNR's re­sponse, must be promptly served on the operator.  </a:t>
            </a:r>
          </a:p>
          <a:p>
            <a:r>
              <a:rPr lang="en-US" sz="2800" dirty="0"/>
              <a:t>The operator will be allowed to participate at every step in the elevation process. </a:t>
            </a:r>
          </a:p>
          <a:p>
            <a:pPr marL="45720" indent="0">
              <a:buNone/>
            </a:pPr>
            <a:r>
              <a:rPr lang="en-US" sz="2800" dirty="0"/>
              <a:t>	</a:t>
            </a:r>
            <a:r>
              <a:rPr lang="en-US" sz="2400" dirty="0"/>
              <a:t>see also FRPA 101-A INTRODUCTION for more 	info on elevations</a:t>
            </a:r>
            <a:endParaRPr lang="en-US" sz="2400" dirty="0">
              <a:solidFill>
                <a:srgbClr val="518597"/>
              </a:solidFill>
            </a:endParaRPr>
          </a:p>
          <a:p>
            <a:pPr marL="45720" indent="0">
              <a:buNone/>
            </a:pPr>
            <a:r>
              <a:rPr lang="en-US" sz="2400" dirty="0">
                <a:solidFill>
                  <a:srgbClr val="518597"/>
                </a:solidFill>
              </a:rPr>
              <a:t>			AS 41.17.098(f), 11 AAC 95.225(e)</a:t>
            </a:r>
          </a:p>
          <a:p>
            <a:pPr marL="45720" indent="0">
              <a:buNone/>
            </a:pPr>
            <a:endParaRPr lang="en-US" sz="2400" dirty="0"/>
          </a:p>
        </p:txBody>
      </p:sp>
      <p:sp>
        <p:nvSpPr>
          <p:cNvPr id="2" name="Title 1"/>
          <p:cNvSpPr>
            <a:spLocks noGrp="1"/>
          </p:cNvSpPr>
          <p:nvPr>
            <p:ph type="title"/>
          </p:nvPr>
        </p:nvSpPr>
        <p:spPr/>
        <p:txBody>
          <a:bodyPr/>
          <a:lstStyle/>
          <a:p>
            <a:r>
              <a:rPr lang="en-US" sz="4400" dirty="0"/>
              <a:t>Elevations</a:t>
            </a:r>
          </a:p>
        </p:txBody>
      </p:sp>
    </p:spTree>
    <p:extLst>
      <p:ext uri="{BB962C8B-B14F-4D97-AF65-F5344CB8AC3E}">
        <p14:creationId xmlns:p14="http://schemas.microsoft.com/office/powerpoint/2010/main" val="1533943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800" dirty="0"/>
              <a:t>A person desiring to receive DPO summary for plans submitted during a calendar year must file a written request with the division to be placed on the mailing list for that year.</a:t>
            </a:r>
          </a:p>
          <a:p>
            <a:r>
              <a:rPr lang="en-US" sz="2800" dirty="0"/>
              <a:t>A mailing list expires at the end of the calendar year.  </a:t>
            </a:r>
          </a:p>
          <a:p>
            <a:r>
              <a:rPr lang="en-US" sz="2800" dirty="0"/>
              <a:t>A person may inspect a complete DPO during regular business hours in the DOF office where the plan was submitted.</a:t>
            </a:r>
          </a:p>
          <a:p>
            <a:pPr marL="45720" indent="0">
              <a:buNone/>
            </a:pPr>
            <a:r>
              <a:rPr lang="en-US" sz="2400" dirty="0">
                <a:solidFill>
                  <a:srgbClr val="518597"/>
                </a:solidFill>
              </a:rPr>
              <a:t>				11 AAC 95.225(a); .220(a)(16)</a:t>
            </a:r>
            <a:endParaRPr lang="en-US" sz="2400" dirty="0"/>
          </a:p>
        </p:txBody>
      </p:sp>
      <p:sp>
        <p:nvSpPr>
          <p:cNvPr id="2" name="Title 1"/>
          <p:cNvSpPr>
            <a:spLocks noGrp="1"/>
          </p:cNvSpPr>
          <p:nvPr>
            <p:ph type="title"/>
          </p:nvPr>
        </p:nvSpPr>
        <p:spPr/>
        <p:txBody>
          <a:bodyPr/>
          <a:lstStyle/>
          <a:p>
            <a:r>
              <a:rPr lang="en-US" sz="4400" dirty="0"/>
              <a:t>Public DPO requests</a:t>
            </a:r>
          </a:p>
        </p:txBody>
      </p:sp>
    </p:spTree>
    <p:extLst>
      <p:ext uri="{BB962C8B-B14F-4D97-AF65-F5344CB8AC3E}">
        <p14:creationId xmlns:p14="http://schemas.microsoft.com/office/powerpoint/2010/main" val="555043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a:t>Forest land use plans (</a:t>
            </a:r>
            <a:r>
              <a:rPr lang="en-US" dirty="0" err="1"/>
              <a:t>flupS</a:t>
            </a:r>
            <a:r>
              <a:rPr lang="en-US" dirty="0"/>
              <a:t>)</a:t>
            </a:r>
          </a:p>
        </p:txBody>
      </p:sp>
    </p:spTree>
    <p:extLst>
      <p:ext uri="{BB962C8B-B14F-4D97-AF65-F5344CB8AC3E}">
        <p14:creationId xmlns:p14="http://schemas.microsoft.com/office/powerpoint/2010/main" val="243159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A site-specific FLUP is required prior to all DNR timber harvests &gt;10 acres other than timber salvaged from land cleared for a </a:t>
            </a:r>
            <a:r>
              <a:rPr lang="en-US" sz="2800" dirty="0" err="1"/>
              <a:t>nonforest</a:t>
            </a:r>
            <a:r>
              <a:rPr lang="en-US" sz="2800" dirty="0"/>
              <a:t> use. (</a:t>
            </a:r>
            <a:r>
              <a:rPr lang="en-US" sz="2800" dirty="0">
                <a:solidFill>
                  <a:srgbClr val="518597"/>
                </a:solidFill>
              </a:rPr>
              <a:t>AS 38.05.112(a)</a:t>
            </a:r>
            <a:r>
              <a:rPr lang="en-US" sz="2800" dirty="0"/>
              <a:t>)</a:t>
            </a:r>
            <a:endParaRPr lang="en-US" sz="2800" dirty="0">
              <a:solidFill>
                <a:srgbClr val="518597"/>
              </a:solidFill>
            </a:endParaRPr>
          </a:p>
          <a:p>
            <a:r>
              <a:rPr lang="en-US" sz="2800" dirty="0"/>
              <a:t>DOF uses FLUPs to ensure that state timber harvest operations meet the standards of FRPA and its regulations.</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200" dirty="0"/>
              <a:t>Forest land use plans &amp; FRPA</a:t>
            </a:r>
          </a:p>
        </p:txBody>
      </p:sp>
    </p:spTree>
    <p:extLst>
      <p:ext uri="{BB962C8B-B14F-4D97-AF65-F5344CB8AC3E}">
        <p14:creationId xmlns:p14="http://schemas.microsoft.com/office/powerpoint/2010/main" val="919445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lnSpcReduction="10000"/>
          </a:bodyPr>
          <a:lstStyle/>
          <a:p>
            <a:r>
              <a:rPr lang="en-US" sz="2800" dirty="0"/>
              <a:t>In adopting a FLUP, DNR shall consider the best available data, including information provided by other agencies.</a:t>
            </a:r>
          </a:p>
          <a:p>
            <a:r>
              <a:rPr lang="en-US" sz="2800" dirty="0"/>
              <a:t>In adopting a FLUP on lands not covered by a State Forest management plan under AS 41.17.230, DNR shall consider non-timber uses and resources within the sale area.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AS 38.05.112(b)-(c)</a:t>
            </a:r>
          </a:p>
        </p:txBody>
      </p:sp>
      <p:sp>
        <p:nvSpPr>
          <p:cNvPr id="2" name="Title 1"/>
          <p:cNvSpPr>
            <a:spLocks noGrp="1"/>
          </p:cNvSpPr>
          <p:nvPr>
            <p:ph type="title"/>
          </p:nvPr>
        </p:nvSpPr>
        <p:spPr/>
        <p:txBody>
          <a:bodyPr/>
          <a:lstStyle/>
          <a:p>
            <a:r>
              <a:rPr lang="en-US" sz="4400" dirty="0"/>
              <a:t>FLUPs</a:t>
            </a:r>
          </a:p>
        </p:txBody>
      </p:sp>
    </p:spTree>
    <p:extLst>
      <p:ext uri="{BB962C8B-B14F-4D97-AF65-F5344CB8AC3E}">
        <p14:creationId xmlns:p14="http://schemas.microsoft.com/office/powerpoint/2010/main" val="413600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fontScale="92500" lnSpcReduction="10000"/>
          </a:bodyPr>
          <a:lstStyle/>
          <a:p>
            <a:r>
              <a:rPr lang="en-US" sz="2600" dirty="0"/>
              <a:t>File the DPO with the DOF </a:t>
            </a:r>
            <a:r>
              <a:rPr lang="en-US" sz="2600" dirty="0">
                <a:solidFill>
                  <a:srgbClr val="FF0000"/>
                </a:solidFill>
              </a:rPr>
              <a:t>area forester? </a:t>
            </a:r>
            <a:r>
              <a:rPr lang="en-US" sz="2600" dirty="0"/>
              <a:t>at the office of the division with jurisdiction over the geographic area in which the operations will occur.</a:t>
            </a:r>
          </a:p>
          <a:p>
            <a:r>
              <a:rPr lang="en-US" sz="2600" dirty="0"/>
              <a:t>Area offices:</a:t>
            </a:r>
          </a:p>
          <a:p>
            <a:pPr lvl="1"/>
            <a:r>
              <a:rPr lang="en-US" sz="2400" dirty="0"/>
              <a:t>Southeast (Ketchikan)</a:t>
            </a:r>
          </a:p>
          <a:p>
            <a:pPr lvl="1"/>
            <a:r>
              <a:rPr lang="en-US" sz="2400" dirty="0"/>
              <a:t>Kenai-Kodiak (Soldotna)</a:t>
            </a:r>
          </a:p>
          <a:p>
            <a:pPr lvl="1"/>
            <a:r>
              <a:rPr lang="en-US" sz="2400" dirty="0"/>
              <a:t>Mat-Su/Southwest (Palmer)</a:t>
            </a:r>
          </a:p>
          <a:p>
            <a:pPr lvl="1"/>
            <a:r>
              <a:rPr lang="en-US" sz="2400" dirty="0"/>
              <a:t>Tok-Copper River (Tok)</a:t>
            </a:r>
          </a:p>
          <a:p>
            <a:pPr lvl="1"/>
            <a:r>
              <a:rPr lang="en-US" sz="2400" dirty="0"/>
              <a:t>Fairbanks-Delta (Fairbanks)</a:t>
            </a:r>
          </a:p>
          <a:p>
            <a:r>
              <a:rPr lang="en-US" sz="2600" dirty="0"/>
              <a:t>Operations in the Northern Zone should submit DPOs to the Fairbanks-Delta area.</a:t>
            </a:r>
          </a:p>
          <a:p>
            <a:endParaRPr lang="en-US" sz="2400" dirty="0">
              <a:solidFill>
                <a:schemeClr val="accent1">
                  <a:lumMod val="75000"/>
                </a:schemeClr>
              </a:solidFill>
            </a:endParaRPr>
          </a:p>
          <a:p>
            <a:pPr marL="45720" indent="0">
              <a:buNone/>
            </a:pPr>
            <a:r>
              <a:rPr lang="en-US" sz="2400" dirty="0">
                <a:solidFill>
                  <a:schemeClr val="accent1">
                    <a:lumMod val="75000"/>
                  </a:schemeClr>
                </a:solidFill>
              </a:rPr>
              <a:t>						11 AAC 95.220(a)</a:t>
            </a:r>
          </a:p>
        </p:txBody>
      </p:sp>
      <p:sp>
        <p:nvSpPr>
          <p:cNvPr id="2" name="Title 1"/>
          <p:cNvSpPr>
            <a:spLocks noGrp="1"/>
          </p:cNvSpPr>
          <p:nvPr>
            <p:ph type="title"/>
          </p:nvPr>
        </p:nvSpPr>
        <p:spPr/>
        <p:txBody>
          <a:bodyPr/>
          <a:lstStyle/>
          <a:p>
            <a:r>
              <a:rPr lang="en-US" sz="4400" dirty="0"/>
              <a:t>DPO filing site</a:t>
            </a:r>
          </a:p>
        </p:txBody>
      </p:sp>
    </p:spTree>
    <p:extLst>
      <p:ext uri="{BB962C8B-B14F-4D97-AF65-F5344CB8AC3E}">
        <p14:creationId xmlns:p14="http://schemas.microsoft.com/office/powerpoint/2010/main" val="3396188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6529"/>
          </a:xfrm>
        </p:spPr>
        <p:txBody>
          <a:bodyPr>
            <a:normAutofit/>
          </a:bodyPr>
          <a:lstStyle/>
          <a:p>
            <a:r>
              <a:rPr lang="en-US" sz="2800" dirty="0"/>
              <a:t>For DNR-managed lands, FRPA also ensures that forest land is administered for the multiple use of all resources and the sustained yield of renewable resources.  This is achieved through </a:t>
            </a:r>
          </a:p>
          <a:p>
            <a:pPr lvl="1"/>
            <a:r>
              <a:rPr lang="en-US" sz="2400" dirty="0"/>
              <a:t>FRPA and its regulations, </a:t>
            </a:r>
          </a:p>
          <a:p>
            <a:pPr lvl="1"/>
            <a:r>
              <a:rPr lang="en-US" sz="2400" dirty="0"/>
              <a:t>Title 38 and 11 AAC 71 statutes and regulations on state forest management, and </a:t>
            </a:r>
          </a:p>
          <a:p>
            <a:pPr lvl="1"/>
            <a:r>
              <a:rPr lang="en-US" sz="2400" dirty="0"/>
              <a:t>land use plans.</a:t>
            </a:r>
          </a:p>
          <a:p>
            <a:pPr marL="114300" indent="0">
              <a:buNone/>
            </a:pPr>
            <a:endParaRPr lang="en-US" sz="2400" dirty="0">
              <a:solidFill>
                <a:srgbClr val="518597"/>
              </a:solidFill>
            </a:endParaRPr>
          </a:p>
          <a:p>
            <a:pPr marL="114300" indent="0">
              <a:buNone/>
            </a:pPr>
            <a:r>
              <a:rPr lang="en-US" sz="2400" dirty="0">
                <a:solidFill>
                  <a:srgbClr val="518597"/>
                </a:solidFill>
              </a:rPr>
              <a:t>						11 AAC 95.185(e)</a:t>
            </a:r>
          </a:p>
          <a:p>
            <a:pPr marL="45720" indent="0">
              <a:buNone/>
            </a:pPr>
            <a:endParaRPr lang="en-US" sz="2400" dirty="0">
              <a:solidFill>
                <a:srgbClr val="518597"/>
              </a:solidFill>
            </a:endParaRPr>
          </a:p>
        </p:txBody>
      </p:sp>
      <p:sp>
        <p:nvSpPr>
          <p:cNvPr id="2" name="Title 1"/>
          <p:cNvSpPr>
            <a:spLocks noGrp="1"/>
          </p:cNvSpPr>
          <p:nvPr>
            <p:ph type="title"/>
          </p:nvPr>
        </p:nvSpPr>
        <p:spPr>
          <a:xfrm>
            <a:off x="381000" y="304800"/>
            <a:ext cx="8381260" cy="1054394"/>
          </a:xfrm>
        </p:spPr>
        <p:txBody>
          <a:bodyPr/>
          <a:lstStyle/>
          <a:p>
            <a:r>
              <a:rPr lang="en-US" sz="4400" dirty="0"/>
              <a:t>DNR-managed forest land</a:t>
            </a:r>
          </a:p>
        </p:txBody>
      </p:sp>
    </p:spTree>
    <p:extLst>
      <p:ext uri="{BB962C8B-B14F-4D97-AF65-F5344CB8AC3E}">
        <p14:creationId xmlns:p14="http://schemas.microsoft.com/office/powerpoint/2010/main" val="744625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A timber harvest operation on state land managed by DNR must follow applicable standards and guidelines of land use plans (AS 38.04.065), FLUPs (AS 38.05.112 ), or State Forest management plans (AS 41.17.230).</a:t>
            </a:r>
          </a:p>
          <a:p>
            <a:pPr marL="91440" indent="0">
              <a:buNone/>
            </a:pPr>
            <a:r>
              <a:rPr lang="en-US" sz="2400" dirty="0">
                <a:solidFill>
                  <a:srgbClr val="518597"/>
                </a:solidFill>
              </a:rPr>
              <a:t>11 AAC 95.260(c)</a:t>
            </a:r>
          </a:p>
          <a:p>
            <a:endParaRPr lang="en-US" dirty="0"/>
          </a:p>
        </p:txBody>
      </p:sp>
      <p:sp>
        <p:nvSpPr>
          <p:cNvPr id="2" name="Title 1"/>
          <p:cNvSpPr>
            <a:spLocks noGrp="1"/>
          </p:cNvSpPr>
          <p:nvPr>
            <p:ph type="title"/>
          </p:nvPr>
        </p:nvSpPr>
        <p:spPr/>
        <p:txBody>
          <a:bodyPr/>
          <a:lstStyle/>
          <a:p>
            <a:r>
              <a:rPr lang="en-US" sz="4400" dirty="0"/>
              <a:t>DNR Forest management</a:t>
            </a:r>
          </a:p>
        </p:txBody>
      </p:sp>
    </p:spTree>
    <p:extLst>
      <p:ext uri="{BB962C8B-B14F-4D97-AF65-F5344CB8AC3E}">
        <p14:creationId xmlns:p14="http://schemas.microsoft.com/office/powerpoint/2010/main" val="2476554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62799" y="1676400"/>
            <a:ext cx="1752601" cy="3886200"/>
          </a:xfrm>
        </p:spPr>
        <p:txBody>
          <a:bodyPr>
            <a:normAutofit/>
          </a:bodyPr>
          <a:lstStyle/>
          <a:p>
            <a:r>
              <a:rPr lang="en-US" dirty="0"/>
              <a:t>For detailed information on riparian variations, including small streamside variations, see FRPA 101-E RIPARIAN STANDARDS</a:t>
            </a:r>
          </a:p>
        </p:txBody>
      </p:sp>
      <p:sp>
        <p:nvSpPr>
          <p:cNvPr id="4" name="Title 3"/>
          <p:cNvSpPr>
            <a:spLocks noGrp="1"/>
          </p:cNvSpPr>
          <p:nvPr>
            <p:ph type="title"/>
          </p:nvPr>
        </p:nvSpPr>
        <p:spPr/>
        <p:txBody>
          <a:bodyPr/>
          <a:lstStyle/>
          <a:p>
            <a:r>
              <a:rPr lang="en-US" dirty="0"/>
              <a:t>General variations</a:t>
            </a:r>
          </a:p>
        </p:txBody>
      </p:sp>
    </p:spTree>
    <p:extLst>
      <p:ext uri="{BB962C8B-B14F-4D97-AF65-F5344CB8AC3E}">
        <p14:creationId xmlns:p14="http://schemas.microsoft.com/office/powerpoint/2010/main" val="4232354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sz="2600" dirty="0"/>
              <a:t>In evaluating a request for a variation to harvest timber in a riparian retention area DOF will consider the impact of the harvest on non-merchantable trees within the riparian retention area, and DOF may condition and document the variation authorization in order to protect non-merchantable trees that are important to maintain fish habitat and water quality. </a:t>
            </a:r>
          </a:p>
          <a:p>
            <a:pPr marL="45720" indent="0">
              <a:buNone/>
            </a:pPr>
            <a:endParaRPr lang="en-US" dirty="0">
              <a:solidFill>
                <a:srgbClr val="518597"/>
              </a:solidFill>
            </a:endParaRPr>
          </a:p>
          <a:p>
            <a:pPr marL="45720" indent="0">
              <a:buNone/>
            </a:pPr>
            <a:endParaRPr lang="en-US" dirty="0">
              <a:solidFill>
                <a:srgbClr val="518597"/>
              </a:solidFill>
            </a:endParaRPr>
          </a:p>
          <a:p>
            <a:pPr marL="45720" indent="0">
              <a:buNone/>
            </a:pPr>
            <a:r>
              <a:rPr lang="en-US" sz="2400" dirty="0">
                <a:solidFill>
                  <a:srgbClr val="518597"/>
                </a:solidFill>
              </a:rPr>
              <a:t>			AS 41.17.087(a), 11 AAC 95.235(d)</a:t>
            </a:r>
          </a:p>
          <a:p>
            <a:pPr marL="45720" indent="0">
              <a:buNone/>
            </a:pPr>
            <a:endParaRPr lang="en-US" dirty="0"/>
          </a:p>
        </p:txBody>
      </p:sp>
      <p:sp>
        <p:nvSpPr>
          <p:cNvPr id="2" name="Title 1"/>
          <p:cNvSpPr>
            <a:spLocks noGrp="1"/>
          </p:cNvSpPr>
          <p:nvPr>
            <p:ph type="title"/>
          </p:nvPr>
        </p:nvSpPr>
        <p:spPr/>
        <p:txBody>
          <a:bodyPr/>
          <a:lstStyle/>
          <a:p>
            <a:r>
              <a:rPr lang="en-US" sz="4400" dirty="0"/>
              <a:t>Riparian Variation </a:t>
            </a:r>
          </a:p>
        </p:txBody>
      </p:sp>
    </p:spTree>
    <p:extLst>
      <p:ext uri="{BB962C8B-B14F-4D97-AF65-F5344CB8AC3E}">
        <p14:creationId xmlns:p14="http://schemas.microsoft.com/office/powerpoint/2010/main" val="2332447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3200" dirty="0"/>
              <a:t>DOF will process a request for a variation as part of a review of a DPO or of a change in operations.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AS 41.17.087,.098(b),(d); 11 AAC 95.235(a)</a:t>
            </a:r>
          </a:p>
        </p:txBody>
      </p:sp>
      <p:sp>
        <p:nvSpPr>
          <p:cNvPr id="2" name="Title 1"/>
          <p:cNvSpPr>
            <a:spLocks noGrp="1"/>
          </p:cNvSpPr>
          <p:nvPr>
            <p:ph type="title"/>
          </p:nvPr>
        </p:nvSpPr>
        <p:spPr/>
        <p:txBody>
          <a:bodyPr/>
          <a:lstStyle/>
          <a:p>
            <a:r>
              <a:rPr lang="en-US" sz="4400" dirty="0"/>
              <a:t>Variation procedures</a:t>
            </a:r>
          </a:p>
        </p:txBody>
      </p:sp>
    </p:spTree>
    <p:extLst>
      <p:ext uri="{BB962C8B-B14F-4D97-AF65-F5344CB8AC3E}">
        <p14:creationId xmlns:p14="http://schemas.microsoft.com/office/powerpoint/2010/main" val="1014696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r>
              <a:rPr lang="en-US" sz="3200" dirty="0"/>
              <a:t>When requesting a variation, an operator shall list any additional practices or measures that will be used to achieve the purposes of FRPA.</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95.235(b)</a:t>
            </a:r>
          </a:p>
          <a:p>
            <a:pPr marL="45720" indent="0">
              <a:buNone/>
            </a:pPr>
            <a:endParaRPr lang="en-US" dirty="0"/>
          </a:p>
        </p:txBody>
      </p:sp>
      <p:sp>
        <p:nvSpPr>
          <p:cNvPr id="2" name="Title 1"/>
          <p:cNvSpPr>
            <a:spLocks noGrp="1"/>
          </p:cNvSpPr>
          <p:nvPr>
            <p:ph type="title"/>
          </p:nvPr>
        </p:nvSpPr>
        <p:spPr/>
        <p:txBody>
          <a:bodyPr/>
          <a:lstStyle/>
          <a:p>
            <a:r>
              <a:rPr lang="en-US" sz="4400" dirty="0"/>
              <a:t>Additional practices</a:t>
            </a:r>
          </a:p>
        </p:txBody>
      </p:sp>
    </p:spTree>
    <p:extLst>
      <p:ext uri="{BB962C8B-B14F-4D97-AF65-F5344CB8AC3E}">
        <p14:creationId xmlns:p14="http://schemas.microsoft.com/office/powerpoint/2010/main" val="1884018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r>
              <a:rPr lang="en-US" sz="3200" dirty="0"/>
              <a:t>DOF may grant a variation if the variation is needed to conduct a scientific experiment designed to further the knowledge of appropriate forest management and that evaluates the effectiveness of various forest practices in achieving FRPA’s objectives.  </a:t>
            </a:r>
          </a:p>
          <a:p>
            <a:pPr marL="45720" indent="0">
              <a:buNone/>
            </a:pPr>
            <a:endParaRPr lang="en-US" sz="2600" dirty="0"/>
          </a:p>
          <a:p>
            <a:pPr marL="45720" indent="0">
              <a:buNone/>
            </a:pPr>
            <a:r>
              <a:rPr lang="en-US" sz="2400" dirty="0">
                <a:solidFill>
                  <a:srgbClr val="518597"/>
                </a:solidFill>
              </a:rPr>
              <a:t>						11 AAC 95.235(c)</a:t>
            </a:r>
          </a:p>
          <a:p>
            <a:pPr marL="45720" indent="0">
              <a:buNone/>
            </a:pPr>
            <a:r>
              <a:rPr lang="en-US" sz="2400" dirty="0"/>
              <a:t>  </a:t>
            </a:r>
          </a:p>
        </p:txBody>
      </p:sp>
      <p:sp>
        <p:nvSpPr>
          <p:cNvPr id="2" name="Title 1"/>
          <p:cNvSpPr>
            <a:spLocks noGrp="1"/>
          </p:cNvSpPr>
          <p:nvPr>
            <p:ph type="title"/>
          </p:nvPr>
        </p:nvSpPr>
        <p:spPr/>
        <p:txBody>
          <a:bodyPr/>
          <a:lstStyle/>
          <a:p>
            <a:r>
              <a:rPr lang="en-US" sz="4400" dirty="0"/>
              <a:t>Variations - Science</a:t>
            </a:r>
          </a:p>
        </p:txBody>
      </p:sp>
    </p:spTree>
    <p:extLst>
      <p:ext uri="{BB962C8B-B14F-4D97-AF65-F5344CB8AC3E}">
        <p14:creationId xmlns:p14="http://schemas.microsoft.com/office/powerpoint/2010/main" val="3087733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r>
              <a:rPr lang="en-US" sz="3200" dirty="0"/>
              <a:t>Each year, DOF will provide the Board of Forestry a report of all variations requested in the previous calendar year and the action taken on each request.</a:t>
            </a:r>
          </a:p>
          <a:p>
            <a:pPr marL="45720" indent="0">
              <a:buNone/>
            </a:pPr>
            <a:r>
              <a:rPr lang="en-US" sz="3200" dirty="0">
                <a:solidFill>
                  <a:srgbClr val="518597"/>
                </a:solidFill>
              </a:rPr>
              <a:t>			</a:t>
            </a:r>
            <a:r>
              <a:rPr lang="en-US" sz="2400" dirty="0">
                <a:solidFill>
                  <a:srgbClr val="518597"/>
                </a:solidFill>
              </a:rPr>
              <a:t>			</a:t>
            </a: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endParaRPr lang="en-US" sz="2400" dirty="0">
              <a:solidFill>
                <a:srgbClr val="518597"/>
              </a:solidFill>
            </a:endParaRPr>
          </a:p>
          <a:p>
            <a:pPr marL="45720" indent="0">
              <a:buNone/>
            </a:pPr>
            <a:r>
              <a:rPr lang="en-US" sz="2400" dirty="0">
                <a:solidFill>
                  <a:srgbClr val="518597"/>
                </a:solidFill>
              </a:rPr>
              <a:t>						11 AAC 95.235(c)</a:t>
            </a:r>
          </a:p>
          <a:p>
            <a:pPr marL="45720" indent="0">
              <a:buNone/>
            </a:pPr>
            <a:r>
              <a:rPr lang="en-US" sz="2400" dirty="0"/>
              <a:t>  </a:t>
            </a:r>
          </a:p>
        </p:txBody>
      </p:sp>
      <p:sp>
        <p:nvSpPr>
          <p:cNvPr id="2" name="Title 1"/>
          <p:cNvSpPr>
            <a:spLocks noGrp="1"/>
          </p:cNvSpPr>
          <p:nvPr>
            <p:ph type="title"/>
          </p:nvPr>
        </p:nvSpPr>
        <p:spPr/>
        <p:txBody>
          <a:bodyPr/>
          <a:lstStyle/>
          <a:p>
            <a:r>
              <a:rPr lang="en-US" sz="4400" dirty="0"/>
              <a:t>Variation report</a:t>
            </a:r>
          </a:p>
        </p:txBody>
      </p:sp>
    </p:spTree>
    <p:extLst>
      <p:ext uri="{BB962C8B-B14F-4D97-AF65-F5344CB8AC3E}">
        <p14:creationId xmlns:p14="http://schemas.microsoft.com/office/powerpoint/2010/main" val="198787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21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600" dirty="0"/>
              <a:t>A DPO will be accepted only for those portions of the operation that the operator states will be completed by December 31 of the year for which the plan is submitted.  </a:t>
            </a:r>
          </a:p>
          <a:p>
            <a:r>
              <a:rPr lang="en-US" sz="2600" dirty="0"/>
              <a:t>If an operation in the DPO is not completed by December 31, and the operator plans to continue the opera­tion, the DPO must be                                renewed and reflect any change                                       in or addition to the operations.</a:t>
            </a:r>
          </a:p>
          <a:p>
            <a:pPr marL="45720" indent="0">
              <a:buNone/>
            </a:pPr>
            <a:r>
              <a:rPr lang="en-US" sz="2400" dirty="0">
                <a:solidFill>
                  <a:srgbClr val="518597"/>
                </a:solidFill>
              </a:rPr>
              <a:t>						</a:t>
            </a:r>
          </a:p>
          <a:p>
            <a:pPr marL="45720" indent="0">
              <a:buNone/>
            </a:pPr>
            <a:r>
              <a:rPr lang="en-US" sz="2400" dirty="0">
                <a:solidFill>
                  <a:srgbClr val="518597"/>
                </a:solidFill>
              </a:rPr>
              <a:t>11 AAC 95.220(d)</a:t>
            </a:r>
            <a:endParaRPr lang="en-US" sz="2400" dirty="0"/>
          </a:p>
          <a:p>
            <a:pPr marL="45720" indent="0">
              <a:buNone/>
            </a:pPr>
            <a:endParaRPr lang="en-US" sz="2400" dirty="0"/>
          </a:p>
        </p:txBody>
      </p:sp>
      <p:sp>
        <p:nvSpPr>
          <p:cNvPr id="2" name="Title 1"/>
          <p:cNvSpPr>
            <a:spLocks noGrp="1"/>
          </p:cNvSpPr>
          <p:nvPr>
            <p:ph type="title"/>
          </p:nvPr>
        </p:nvSpPr>
        <p:spPr/>
        <p:txBody>
          <a:bodyPr/>
          <a:lstStyle/>
          <a:p>
            <a:r>
              <a:rPr lang="en-US" sz="4400" dirty="0"/>
              <a:t>Annual </a:t>
            </a:r>
            <a:r>
              <a:rPr lang="en-US" sz="4400" dirty="0" err="1"/>
              <a:t>dpo</a:t>
            </a:r>
            <a:r>
              <a:rPr lang="en-US" sz="4400" cap="none" dirty="0" err="1"/>
              <a:t>s</a:t>
            </a:r>
            <a:r>
              <a:rPr lang="en-US" sz="4400" dirty="0"/>
              <a:t> – region i</a:t>
            </a:r>
          </a:p>
        </p:txBody>
      </p:sp>
      <p:pic>
        <p:nvPicPr>
          <p:cNvPr id="5" name="Picture 4">
            <a:extLst>
              <a:ext uri="{FF2B5EF4-FFF2-40B4-BE49-F238E27FC236}">
                <a16:creationId xmlns:a16="http://schemas.microsoft.com/office/drawing/2014/main" id="{9D5734F1-0C54-42C2-9DB8-EED561989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481945"/>
            <a:ext cx="3124200" cy="2272146"/>
          </a:xfrm>
          <a:prstGeom prst="rect">
            <a:avLst/>
          </a:prstGeom>
        </p:spPr>
      </p:pic>
    </p:spTree>
    <p:extLst>
      <p:ext uri="{BB962C8B-B14F-4D97-AF65-F5344CB8AC3E}">
        <p14:creationId xmlns:p14="http://schemas.microsoft.com/office/powerpoint/2010/main" val="1583427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910</TotalTime>
  <Words>3845</Words>
  <Application>Microsoft Office PowerPoint</Application>
  <PresentationFormat>On-screen Show (4:3)</PresentationFormat>
  <Paragraphs>483</Paragraphs>
  <Slides>77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Calibri</vt:lpstr>
      <vt:lpstr>Franklin Gothic Medium</vt:lpstr>
      <vt:lpstr>Wingdings</vt:lpstr>
      <vt:lpstr>Wingdings 2</vt:lpstr>
      <vt:lpstr>Grid</vt:lpstr>
      <vt:lpstr>FRPA 101-C</vt:lpstr>
      <vt:lpstr>Detailed plans of operation (DPOs) </vt:lpstr>
      <vt:lpstr>DPO background</vt:lpstr>
      <vt:lpstr>purpose</vt:lpstr>
      <vt:lpstr>DPO overview</vt:lpstr>
      <vt:lpstr>DPO required for non-dnr operations</vt:lpstr>
      <vt:lpstr>DPO filing site</vt:lpstr>
      <vt:lpstr>PowerPoint Presentation</vt:lpstr>
      <vt:lpstr>Annual dpos – region i</vt:lpstr>
      <vt:lpstr>Annual dpos – regions ii-iii</vt:lpstr>
      <vt:lpstr>DPO renewal</vt:lpstr>
      <vt:lpstr>Dpo Forms and</vt:lpstr>
      <vt:lpstr>FORMs</vt:lpstr>
      <vt:lpstr>FORMs</vt:lpstr>
      <vt:lpstr>Supplemental FORMs</vt:lpstr>
      <vt:lpstr>Dpo content</vt:lpstr>
      <vt:lpstr>DPO summary: Names &amp; dates</vt:lpstr>
      <vt:lpstr>DPO Summary: maps</vt:lpstr>
      <vt:lpstr>Required info: surface waters</vt:lpstr>
      <vt:lpstr>surface waters, cont.</vt:lpstr>
      <vt:lpstr>Required INFo:  units &amp; material sites</vt:lpstr>
      <vt:lpstr>Required INFo: Roads</vt:lpstr>
      <vt:lpstr>Required info: slopes &amp; unstable areas</vt:lpstr>
      <vt:lpstr>Required info: slopes &amp; unstable areas, cont.</vt:lpstr>
      <vt:lpstr>Required INFo: reforestation</vt:lpstr>
      <vt:lpstr>Required info:  ReforesTation exemptions</vt:lpstr>
      <vt:lpstr>Reforestation-regions II-III</vt:lpstr>
      <vt:lpstr>Required INFo:  LTFs &amp; SORT YARDS</vt:lpstr>
      <vt:lpstr>Required INFo: insect &amp; disease control</vt:lpstr>
      <vt:lpstr>land use conversions &amp; dpos</vt:lpstr>
      <vt:lpstr>DPOs:  variation requests </vt:lpstr>
      <vt:lpstr>Riparian variation requests – Region I</vt:lpstr>
      <vt:lpstr>Riparian variation requests – Region I, cont.</vt:lpstr>
      <vt:lpstr>variation requests – Region II-III</vt:lpstr>
      <vt:lpstr>variation requests – Region II-III, cont.</vt:lpstr>
      <vt:lpstr>ALLOWED USES in Riparian areas</vt:lpstr>
      <vt:lpstr>Required INFo:  DPO summary</vt:lpstr>
      <vt:lpstr>CORPORATIONS &amp; Limited partnerships</vt:lpstr>
      <vt:lpstr>General partnerships &amp; joint ventures</vt:lpstr>
      <vt:lpstr>Voluntary plan of operations</vt:lpstr>
      <vt:lpstr>Voluntary plans of operation</vt:lpstr>
      <vt:lpstr>Voluntary plan distribution</vt:lpstr>
      <vt:lpstr>Voluntary plan review</vt:lpstr>
      <vt:lpstr>Voluntary plan response</vt:lpstr>
      <vt:lpstr>Changes in operations</vt:lpstr>
      <vt:lpstr>Changes to dpos</vt:lpstr>
      <vt:lpstr>Change in operations </vt:lpstr>
      <vt:lpstr>Change in operations, cont. </vt:lpstr>
      <vt:lpstr>Change in operations, cont. </vt:lpstr>
      <vt:lpstr>NEW Anadromous waters</vt:lpstr>
      <vt:lpstr>Definition:  “substantial change”</vt:lpstr>
      <vt:lpstr>Interagency review</vt:lpstr>
      <vt:lpstr>TIMING</vt:lpstr>
      <vt:lpstr>Timing – 30 day review</vt:lpstr>
      <vt:lpstr>Timing – Exceptions to 30-day review</vt:lpstr>
      <vt:lpstr>DPO Review period</vt:lpstr>
      <vt:lpstr>Computation of time</vt:lpstr>
      <vt:lpstr>DPO Review</vt:lpstr>
      <vt:lpstr>STREAM CLASSIFICATION</vt:lpstr>
      <vt:lpstr>DPOs and VARIATIONS</vt:lpstr>
      <vt:lpstr>DPO distribution</vt:lpstr>
      <vt:lpstr>Agency comments</vt:lpstr>
      <vt:lpstr>DPO review</vt:lpstr>
      <vt:lpstr>elevations</vt:lpstr>
      <vt:lpstr>Elevations</vt:lpstr>
      <vt:lpstr>Public DPO requests</vt:lpstr>
      <vt:lpstr>Forest land use plans (flupS)</vt:lpstr>
      <vt:lpstr>Forest land use plans &amp; FRPA</vt:lpstr>
      <vt:lpstr>FLUPs</vt:lpstr>
      <vt:lpstr>DNR-managed forest land</vt:lpstr>
      <vt:lpstr>DNR Forest management</vt:lpstr>
      <vt:lpstr>General variations</vt:lpstr>
      <vt:lpstr>Riparian Variation </vt:lpstr>
      <vt:lpstr>Variation procedures</vt:lpstr>
      <vt:lpstr>Additional practices</vt:lpstr>
      <vt:lpstr>Variations - Science</vt:lpstr>
      <vt:lpstr>Variation report</vt:lpstr>
    </vt:vector>
  </TitlesOfParts>
  <Company>Alaska Dept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101-C</dc:title>
  <dc:creator>Freeman, Marty W (DNR)</dc:creator>
  <cp:lastModifiedBy>Freeman, Marty W (DNR)</cp:lastModifiedBy>
  <cp:revision>73</cp:revision>
  <dcterms:created xsi:type="dcterms:W3CDTF">2016-10-11T18:07:10Z</dcterms:created>
  <dcterms:modified xsi:type="dcterms:W3CDTF">2018-04-24T20:04:27Z</dcterms:modified>
</cp:coreProperties>
</file>